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4" r:id="rId2"/>
    <p:sldId id="289" r:id="rId3"/>
    <p:sldId id="357" r:id="rId4"/>
    <p:sldId id="355" r:id="rId5"/>
    <p:sldId id="394" r:id="rId6"/>
    <p:sldId id="356" r:id="rId7"/>
    <p:sldId id="291" r:id="rId8"/>
    <p:sldId id="360" r:id="rId9"/>
    <p:sldId id="292" r:id="rId10"/>
    <p:sldId id="366" r:id="rId11"/>
    <p:sldId id="354" r:id="rId12"/>
    <p:sldId id="373" r:id="rId13"/>
    <p:sldId id="367" r:id="rId14"/>
    <p:sldId id="369" r:id="rId15"/>
    <p:sldId id="382" r:id="rId16"/>
    <p:sldId id="383" r:id="rId17"/>
    <p:sldId id="339" r:id="rId18"/>
    <p:sldId id="377" r:id="rId19"/>
    <p:sldId id="386" r:id="rId20"/>
    <p:sldId id="343" r:id="rId21"/>
    <p:sldId id="389" r:id="rId22"/>
    <p:sldId id="392" r:id="rId2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D68FD-3210-4411-931B-4C536FC63095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C21A0-AB17-4D98-8B05-122BB9A1E1E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4156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5325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86D3C8-69A2-4068-884D-9E1976DC0C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758516-6659-4E61-8740-F687F8B1F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F5B59A-2F31-49F5-8D85-CAC2CFF4B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F4156A-9C8C-4D79-A026-9C33D74FC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B362EB-D3ED-45CA-BDA3-85A857512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25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9513F6-5A02-4394-98B1-24C1EC6F1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9C2096-18E8-4034-9BBD-3C9C19EA7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DE9B4C-9C83-489F-A527-7D89D8ADD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68D83A-3C2D-4F73-8F61-1824D90CF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70B82F-9D55-476F-B8AF-23C828977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0497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E781B9F-52BE-4D0D-A64E-B828AD7281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FDF51C-EA99-4DD5-ACE8-0856A5E3D8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0EFEAB-F637-4620-B562-26EE2F741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704F71-6D9A-42FE-9F7B-D5D52B06E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E3BE97-0346-4BC3-A331-F5DE89831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156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BFE0A1-C85C-457C-9BFB-50836EE67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58EB8F-36E0-414B-A859-84926BDA2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2D3164-C02F-4307-9112-FEDFFF64C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E9C16E-D84B-498E-8B05-429FAFCD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9C6F77-06CB-4519-8730-6B67522EF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377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7B8DEC-4D2F-48E3-ADCB-AFD7ECD11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380A0D-78FF-44BA-BAC3-BBAFD7B30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BBDF14-7362-4437-9C69-739E7BB19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C4FE33-B0AA-4346-91BA-A144AC962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CBAD6A-254F-40DE-BC87-85F2940D0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0015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8D2717-7588-4173-BC8D-A729B9BE1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7B7252-A021-42D4-BF52-E3CB1F45F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0D6187-E753-4D4F-8EF7-7FE7DD2FC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14930C-21D4-4A31-B73F-73E7AAF6D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B218D2E-B9A1-433D-A73A-DA9AFDC83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ECDD823-A5FB-4D4F-9B7A-12C172944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69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0FA50D-1D6E-447D-A13C-5AAC51037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EDDFEC-5F9D-4DB2-A6DE-55EAF909D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B3FB5F-63D1-44E4-879E-8B59E4F0B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CA3EE8D-701F-4F36-92C7-A3F5BA61A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4ACBC18-D2D3-4263-9C57-B8EC59AB04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8742FA3-68CD-494F-AD46-9B7C2F127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0935584-9B48-481E-BBDD-ED1145B4C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619C45A-1B64-47AF-8483-A6DF99C66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684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3AF194-62B1-43FF-9FEF-4DBB96BCA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43733ED-4A61-46F7-9B92-9890B4DCC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7DE0A57-F8A7-4FB9-B885-1E273809A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842A24-F7DC-41CA-B6C2-1A2045589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439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1B4B1C8-C866-4A21-8B1D-43CCA2CD5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319171-58F7-4A37-9E67-91EF1A3C3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3B40D5F-5A35-4A04-AAFD-FD75C37DD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6428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06C4EF-D6EB-4847-8D89-D602E783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25CCE6-73E1-48EE-8611-5DE8AFF1F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0F61E57-26E3-49F4-9F74-56B9CD7DB0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329C11-3B1C-41DD-AE82-6467E8A4F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12AC4B-96F2-458D-818A-F437A1A5A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2A3D58-021C-4733-8166-D18D641CD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853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F4A105-8EC9-4427-A5C4-385594B2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EE8404E-B6A4-4C2E-9826-857900DDD9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64E93B-A3C5-4D5A-9E16-734CB3081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A9E727-0ED2-40AB-ABCA-C0E6DADA8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45710E5-B758-4216-AE7A-F12E8F151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F9BBC4-1232-4AF7-AB9D-7ABE8F890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032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9476E85-F772-4A74-8DE5-AF5263F03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837164-3A7A-4243-967F-3BB91AE2D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2E4B5E-3413-481A-ADFE-35C6B3904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A569E-B025-45F9-B7CB-35CE1C0B1449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37D519-D8EE-4514-B992-B00FB772E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F2F8EB-B24D-44F1-BC2E-410A36B3E3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88731-4856-40E8-B2F4-D81A9D18F2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19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hyperlink" Target="https://www.revistafitotecniamexicana.org/documentos/24-1/7a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redalyc.org/pdf/1803/180314730004.pdf" TargetMode="External"/><Relationship Id="rId4" Type="http://schemas.openxmlformats.org/officeDocument/2006/relationships/hyperlink" Target="http://www.scielo.org.co/pdf/agc/v27n2/v27n2a06.pd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hyperlink" Target="http://sedici.unlp.edu.ar/bitstream/handle/10915/29254/Documento_completo.pdf?sequence=1" TargetMode="Externa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hyperlink" Target="https://www.redalyc.org/pdf/1932/193215825008.pdf" TargetMode="External"/><Relationship Id="rId4" Type="http://schemas.openxmlformats.org/officeDocument/2006/relationships/hyperlink" Target="https://repository.cimmyt.org/bitstream/handle/10883/1149/32078.pdf?sequence=1&amp;isAllowed=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579FF5B-1B45-4634-A74B-91D7536976F4}"/>
              </a:ext>
            </a:extLst>
          </p:cNvPr>
          <p:cNvSpPr txBox="1"/>
          <p:nvPr/>
        </p:nvSpPr>
        <p:spPr>
          <a:xfrm>
            <a:off x="1843167" y="1668901"/>
            <a:ext cx="8505666" cy="3031599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000" dirty="0">
                <a:latin typeface="Arial" pitchFamily="34" charset="0"/>
                <a:cs typeface="Arial" pitchFamily="34" charset="0"/>
              </a:rPr>
              <a:t>ELABORACIÓN DE REPRESENTACIONES GRÁFICAS DE ARQUETIPOS CON ATRIBUTOS DE RESISTENCIA A SEQUÍA</a:t>
            </a:r>
          </a:p>
          <a:p>
            <a:pPr algn="ctr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dirty="0">
                <a:latin typeface="Arial" pitchFamily="34" charset="0"/>
                <a:cs typeface="Arial" pitchFamily="34" charset="0"/>
              </a:rPr>
              <a:t>Ejercicios</a:t>
            </a:r>
          </a:p>
        </p:txBody>
      </p:sp>
      <p:pic>
        <p:nvPicPr>
          <p:cNvPr id="4" name="Picture 2" descr="Bienvenida | FESI UN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660" y="-99393"/>
            <a:ext cx="4974680" cy="1841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redondeado"/>
          <p:cNvSpPr/>
          <p:nvPr/>
        </p:nvSpPr>
        <p:spPr>
          <a:xfrm>
            <a:off x="3215680" y="5256495"/>
            <a:ext cx="5760639" cy="11826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38" y="21600"/>
                </a:moveTo>
                <a:lnTo>
                  <a:pt x="20462" y="21600"/>
                </a:lnTo>
                <a:cubicBezTo>
                  <a:pt x="20796" y="21600"/>
                  <a:pt x="20996" y="21600"/>
                  <a:pt x="21130" y="21208"/>
                </a:cubicBezTo>
                <a:cubicBezTo>
                  <a:pt x="21322" y="20716"/>
                  <a:pt x="21474" y="19650"/>
                  <a:pt x="21544" y="18297"/>
                </a:cubicBezTo>
                <a:cubicBezTo>
                  <a:pt x="21600" y="17358"/>
                  <a:pt x="21600" y="15950"/>
                  <a:pt x="21600" y="13604"/>
                </a:cubicBezTo>
                <a:lnTo>
                  <a:pt x="21600" y="7996"/>
                </a:lnTo>
                <a:cubicBezTo>
                  <a:pt x="21600" y="5650"/>
                  <a:pt x="21600" y="4242"/>
                  <a:pt x="21544" y="3303"/>
                </a:cubicBezTo>
                <a:cubicBezTo>
                  <a:pt x="21474" y="1950"/>
                  <a:pt x="21322" y="884"/>
                  <a:pt x="21130" y="392"/>
                </a:cubicBezTo>
                <a:cubicBezTo>
                  <a:pt x="20996" y="0"/>
                  <a:pt x="20796" y="0"/>
                  <a:pt x="20462" y="0"/>
                </a:cubicBezTo>
                <a:lnTo>
                  <a:pt x="1138" y="0"/>
                </a:lnTo>
                <a:cubicBezTo>
                  <a:pt x="804" y="0"/>
                  <a:pt x="604" y="0"/>
                  <a:pt x="470" y="392"/>
                </a:cubicBezTo>
                <a:cubicBezTo>
                  <a:pt x="278" y="884"/>
                  <a:pt x="126" y="1950"/>
                  <a:pt x="56" y="3303"/>
                </a:cubicBezTo>
                <a:cubicBezTo>
                  <a:pt x="0" y="4242"/>
                  <a:pt x="0" y="5650"/>
                  <a:pt x="0" y="7996"/>
                </a:cubicBezTo>
                <a:lnTo>
                  <a:pt x="0" y="13604"/>
                </a:lnTo>
                <a:cubicBezTo>
                  <a:pt x="0" y="15950"/>
                  <a:pt x="0" y="17358"/>
                  <a:pt x="56" y="18297"/>
                </a:cubicBezTo>
                <a:cubicBezTo>
                  <a:pt x="126" y="19650"/>
                  <a:pt x="278" y="20716"/>
                  <a:pt x="470" y="21208"/>
                </a:cubicBezTo>
                <a:cubicBezTo>
                  <a:pt x="604" y="21600"/>
                  <a:pt x="804" y="21600"/>
                  <a:pt x="1138" y="21600"/>
                </a:cubicBezTo>
                <a:close/>
              </a:path>
            </a:pathLst>
          </a:custGeom>
          <a:noFill/>
          <a:ln w="381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50800" tIns="50800" rIns="50800" bIns="5080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r>
              <a:rPr lang="es-ES" b="1" dirty="0">
                <a:solidFill>
                  <a:schemeClr val="tx1"/>
                </a:solidFill>
              </a:rPr>
              <a:t>PROYECTO PAPIME: PE-206720</a:t>
            </a:r>
          </a:p>
          <a:p>
            <a:pPr algn="ctr">
              <a:defRPr sz="2200">
                <a:solidFill>
                  <a:srgbClr val="FFFFFF"/>
                </a:solidFill>
              </a:defRPr>
            </a:pPr>
            <a:r>
              <a:rPr lang="es-ES" b="1" dirty="0">
                <a:solidFill>
                  <a:schemeClr val="tx1"/>
                </a:solidFill>
              </a:rPr>
              <a:t>Texto e Información:</a:t>
            </a:r>
            <a:r>
              <a:rPr lang="es-ES" dirty="0">
                <a:solidFill>
                  <a:schemeClr val="tx1"/>
                </a:solidFill>
              </a:rPr>
              <a:t> Alberto Arriaga Frías.</a:t>
            </a:r>
          </a:p>
          <a:p>
            <a:pPr algn="ctr">
              <a:defRPr sz="2200">
                <a:solidFill>
                  <a:srgbClr val="FFFFFF"/>
                </a:solidFill>
              </a:defRPr>
            </a:pPr>
            <a:r>
              <a:rPr lang="es-ES" b="1" dirty="0">
                <a:solidFill>
                  <a:schemeClr val="tx1"/>
                </a:solidFill>
              </a:rPr>
              <a:t>Imagen y Diseño:</a:t>
            </a:r>
            <a:r>
              <a:rPr lang="es-ES" dirty="0">
                <a:solidFill>
                  <a:schemeClr val="tx1"/>
                </a:solidFill>
              </a:rPr>
              <a:t> Alberto Arriaga Frías.</a:t>
            </a:r>
            <a:endParaRPr dirty="0">
              <a:solidFill>
                <a:schemeClr val="tx1"/>
              </a:solidFill>
            </a:endParaRPr>
          </a:p>
        </p:txBody>
      </p:sp>
      <p:pic>
        <p:nvPicPr>
          <p:cNvPr id="6" name="Imagen 5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A54F0C68-2820-F22A-8A78-D741A121CD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8141" y="6076754"/>
            <a:ext cx="1743418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9394BF1-997D-486D-808E-1E7673450A17}"/>
              </a:ext>
            </a:extLst>
          </p:cNvPr>
          <p:cNvSpPr txBox="1"/>
          <p:nvPr/>
        </p:nvSpPr>
        <p:spPr>
          <a:xfrm>
            <a:off x="3053949" y="1443841"/>
            <a:ext cx="567923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>
                <a:latin typeface="Arial" pitchFamily="34" charset="0"/>
                <a:cs typeface="Arial" pitchFamily="34" charset="0"/>
              </a:rPr>
              <a:t>Realice la interpretación del gráfico resultante</a:t>
            </a: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800" dirty="0">
                <a:latin typeface="Arial" pitchFamily="34" charset="0"/>
                <a:cs typeface="Arial" pitchFamily="34" charset="0"/>
              </a:rPr>
              <a:t>Discuta en equipo la pertinencia de los postulados enunciados y el  arquetipo del gráfico poligonal obtenido</a:t>
            </a:r>
          </a:p>
        </p:txBody>
      </p:sp>
    </p:spTree>
    <p:extLst>
      <p:ext uri="{BB962C8B-B14F-4D97-AF65-F5344CB8AC3E}">
        <p14:creationId xmlns:p14="http://schemas.microsoft.com/office/powerpoint/2010/main" val="663207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6" name="Imagen 5" descr="Un cactus en una planta&#10;&#10;Descripción generada automáticamente">
            <a:extLst>
              <a:ext uri="{FF2B5EF4-FFF2-40B4-BE49-F238E27FC236}">
                <a16:creationId xmlns:a16="http://schemas.microsoft.com/office/drawing/2014/main" id="{F093CD99-01B5-45A6-8F28-C06C8020463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19" b="1062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077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277541A-13C5-4525-939E-A065091843DA}"/>
              </a:ext>
            </a:extLst>
          </p:cNvPr>
          <p:cNvSpPr txBox="1"/>
          <p:nvPr/>
        </p:nvSpPr>
        <p:spPr>
          <a:xfrm>
            <a:off x="2963652" y="1556793"/>
            <a:ext cx="626469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Elabore un arquetipo de maíz</a:t>
            </a:r>
          </a:p>
          <a:p>
            <a:pPr algn="ctr">
              <a:defRPr/>
            </a:pPr>
            <a:endParaRPr lang="es-E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E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resistente a sequía a partir de las </a:t>
            </a:r>
          </a:p>
          <a:p>
            <a:pPr algn="ctr">
              <a:defRPr/>
            </a:pPr>
            <a:endParaRPr lang="es-E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s-E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variables de respuesta siguientes: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E4D2469-6C0C-4729-B55C-FE8C1FADBA61}"/>
              </a:ext>
            </a:extLst>
          </p:cNvPr>
          <p:cNvSpPr txBox="1"/>
          <p:nvPr/>
        </p:nvSpPr>
        <p:spPr>
          <a:xfrm>
            <a:off x="3367201" y="641599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Arial" pitchFamily="34" charset="0"/>
                <a:cs typeface="Arial" pitchFamily="34" charset="0"/>
              </a:rPr>
              <a:t>Ejercicio 2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09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0C18E2C-5E69-40DF-B4A9-433B943B03AC}"/>
              </a:ext>
            </a:extLst>
          </p:cNvPr>
          <p:cNvSpPr txBox="1"/>
          <p:nvPr/>
        </p:nvSpPr>
        <p:spPr>
          <a:xfrm>
            <a:off x="1631504" y="1421765"/>
            <a:ext cx="5904656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ES" sz="2600" dirty="0">
                <a:latin typeface="Arial" pitchFamily="34" charset="0"/>
                <a:cs typeface="Arial" pitchFamily="34" charset="0"/>
              </a:rPr>
              <a:t>Tricomas foliares (</a:t>
            </a:r>
            <a:r>
              <a:rPr lang="es-ES" sz="2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Tf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endParaRPr lang="es-ES" sz="2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2600" dirty="0">
                <a:latin typeface="Arial" pitchFamily="34" charset="0"/>
                <a:cs typeface="Arial" pitchFamily="34" charset="0"/>
              </a:rPr>
              <a:t>Grosor foliar (</a:t>
            </a:r>
            <a:r>
              <a:rPr lang="es-ES" sz="2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Gf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endParaRPr lang="es-ES" sz="2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2600" dirty="0">
                <a:latin typeface="Arial" pitchFamily="34" charset="0"/>
                <a:cs typeface="Arial" pitchFamily="34" charset="0"/>
              </a:rPr>
              <a:t>Diámetro de vasos de xilema 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(X)</a:t>
            </a:r>
          </a:p>
          <a:p>
            <a:pPr marL="514350" indent="-514350">
              <a:buFont typeface="+mj-lt"/>
              <a:buAutoNum type="arabicPeriod"/>
            </a:pPr>
            <a:endParaRPr lang="es-ES" sz="2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2600" dirty="0">
                <a:latin typeface="Arial" pitchFamily="34" charset="0"/>
                <a:cs typeface="Arial" pitchFamily="34" charset="0"/>
              </a:rPr>
              <a:t>Aspartato peroxidasa (</a:t>
            </a:r>
            <a:r>
              <a:rPr lang="es-ES" sz="2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Apx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endParaRPr lang="es-ES" sz="2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2600" dirty="0">
                <a:latin typeface="Arial" pitchFamily="34" charset="0"/>
                <a:cs typeface="Arial" pitchFamily="34" charset="0"/>
              </a:rPr>
              <a:t>Conductancia estomática (</a:t>
            </a:r>
            <a:r>
              <a:rPr lang="es-ES" sz="2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gs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endParaRPr lang="es-ES" sz="2600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s-ES" sz="2600" dirty="0">
                <a:latin typeface="Arial" pitchFamily="34" charset="0"/>
                <a:cs typeface="Arial" pitchFamily="34" charset="0"/>
              </a:rPr>
              <a:t>Índice estomático (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IE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  <a:endParaRPr lang="es-ES" sz="26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F55A360E-98F7-4295-A48C-7AE80ABBAAF5}"/>
              </a:ext>
            </a:extLst>
          </p:cNvPr>
          <p:cNvSpPr txBox="1"/>
          <p:nvPr/>
        </p:nvSpPr>
        <p:spPr>
          <a:xfrm>
            <a:off x="7860704" y="1916833"/>
            <a:ext cx="3561802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600" dirty="0">
                <a:latin typeface="Arial" pitchFamily="34" charset="0"/>
                <a:cs typeface="Arial" pitchFamily="34" charset="0"/>
              </a:rPr>
              <a:t>Investigue y determine los postulados del arquetipo de cada variable para una condición de sequía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05C242D-53CC-477F-ADCD-3AD5CBB6D2F0}"/>
              </a:ext>
            </a:extLst>
          </p:cNvPr>
          <p:cNvSpPr txBox="1"/>
          <p:nvPr/>
        </p:nvSpPr>
        <p:spPr>
          <a:xfrm>
            <a:off x="4583832" y="124172"/>
            <a:ext cx="31683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Variables elegidas</a:t>
            </a:r>
            <a:endParaRPr lang="es-E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58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CAC68FB-72C5-41CE-8894-5A2969DBE02A}"/>
              </a:ext>
            </a:extLst>
          </p:cNvPr>
          <p:cNvSpPr txBox="1"/>
          <p:nvPr/>
        </p:nvSpPr>
        <p:spPr>
          <a:xfrm>
            <a:off x="1703512" y="908721"/>
            <a:ext cx="831641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1.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Tricomas foliares (</a:t>
            </a: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Tf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endParaRPr lang="es-ES" sz="2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endParaRPr lang="es-ES" sz="2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s-ES" sz="2400" dirty="0"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2.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Grosor foliar (</a:t>
            </a: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Gf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endParaRPr lang="es-ES" sz="2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endParaRPr lang="es-ES" sz="2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r>
              <a:rPr lang="es-ES" sz="2400" dirty="0"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3.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Diámetro de vasos de xilema </a:t>
            </a:r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(X)</a:t>
            </a:r>
          </a:p>
          <a:p>
            <a:endParaRPr lang="es-ES" sz="2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endParaRPr lang="es-ES" sz="2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endParaRPr lang="es-ES" sz="240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E2E1D00-DA1B-474B-99F8-9D39CBE3C6EB}"/>
              </a:ext>
            </a:extLst>
          </p:cNvPr>
          <p:cNvSpPr txBox="1"/>
          <p:nvPr/>
        </p:nvSpPr>
        <p:spPr>
          <a:xfrm>
            <a:off x="1610106" y="260649"/>
            <a:ext cx="9022399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500" b="1" dirty="0">
                <a:solidFill>
                  <a:srgbClr val="0000FF"/>
                </a:solidFill>
                <a:latin typeface="Calibri"/>
              </a:rPr>
              <a:t>Formulación de los postulados arquetípicos de resistencia a sequía</a:t>
            </a:r>
            <a:endParaRPr lang="es-MX" sz="2500" dirty="0">
              <a:solidFill>
                <a:srgbClr val="0000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4646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CAC68FB-72C5-41CE-8894-5A2969DBE02A}"/>
              </a:ext>
            </a:extLst>
          </p:cNvPr>
          <p:cNvSpPr txBox="1"/>
          <p:nvPr/>
        </p:nvSpPr>
        <p:spPr>
          <a:xfrm>
            <a:off x="1847528" y="764705"/>
            <a:ext cx="831641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400" dirty="0"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5.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Aspartato peroxidasa (</a:t>
            </a: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Apx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2400" dirty="0">
                <a:solidFill>
                  <a:prstClr val="black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5.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Conductancia estomática (</a:t>
            </a:r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gs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sz="2400" dirty="0">
                <a:solidFill>
                  <a:prstClr val="black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6. 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Índice estomático (</a:t>
            </a:r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IE</a:t>
            </a:r>
            <a:r>
              <a:rPr lang="es-ES" sz="24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s-ES" sz="2400" dirty="0">
              <a:solidFill>
                <a:prstClr val="black"/>
              </a:solidFill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2966130-8BCE-49DA-882E-EA3AE11F0BEA}"/>
              </a:ext>
            </a:extLst>
          </p:cNvPr>
          <p:cNvSpPr txBox="1"/>
          <p:nvPr/>
        </p:nvSpPr>
        <p:spPr>
          <a:xfrm>
            <a:off x="1610106" y="200254"/>
            <a:ext cx="8950391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500" b="1" dirty="0">
                <a:solidFill>
                  <a:srgbClr val="0000FF"/>
                </a:solidFill>
                <a:latin typeface="Calibri"/>
              </a:rPr>
              <a:t>Formulación de los postulados arquetípicos de resistencia a sequía</a:t>
            </a:r>
            <a:endParaRPr lang="es-MX" sz="2500" dirty="0">
              <a:solidFill>
                <a:srgbClr val="0000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1700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9EE2821-06A8-4434-8B3D-C4CEE8ABB229}"/>
              </a:ext>
            </a:extLst>
          </p:cNvPr>
          <p:cNvSpPr txBox="1"/>
          <p:nvPr/>
        </p:nvSpPr>
        <p:spPr>
          <a:xfrm>
            <a:off x="3791744" y="2348881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" pitchFamily="34" charset="0"/>
                <a:cs typeface="Arial" pitchFamily="34" charset="0"/>
              </a:rPr>
              <a:t>Elaboración de la gráfica </a:t>
            </a:r>
          </a:p>
          <a:p>
            <a:endParaRPr lang="es-ES" sz="2800" dirty="0">
              <a:latin typeface="Arial" pitchFamily="34" charset="0"/>
              <a:cs typeface="Arial" pitchFamily="34" charset="0"/>
            </a:endParaRPr>
          </a:p>
          <a:p>
            <a:r>
              <a:rPr lang="es-ES" sz="2800" dirty="0">
                <a:latin typeface="Arial" pitchFamily="34" charset="0"/>
                <a:cs typeface="Arial" pitchFamily="34" charset="0"/>
              </a:rPr>
              <a:t>poligonal de seis ejes</a:t>
            </a:r>
          </a:p>
        </p:txBody>
      </p:sp>
    </p:spTree>
    <p:extLst>
      <p:ext uri="{BB962C8B-B14F-4D97-AF65-F5344CB8AC3E}">
        <p14:creationId xmlns:p14="http://schemas.microsoft.com/office/powerpoint/2010/main" val="3259768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7B3C45DA-661D-4490-AB8A-7B08FB306EE2}"/>
              </a:ext>
            </a:extLst>
          </p:cNvPr>
          <p:cNvGrpSpPr/>
          <p:nvPr/>
        </p:nvGrpSpPr>
        <p:grpSpPr>
          <a:xfrm>
            <a:off x="1524000" y="0"/>
            <a:ext cx="9144000" cy="6858000"/>
            <a:chOff x="1524000" y="0"/>
            <a:chExt cx="9144000" cy="6858000"/>
          </a:xfrm>
        </p:grpSpPr>
        <p:sp>
          <p:nvSpPr>
            <p:cNvPr id="79874" name="Line 2"/>
            <p:cNvSpPr>
              <a:spLocks noChangeShapeType="1"/>
            </p:cNvSpPr>
            <p:nvPr/>
          </p:nvSpPr>
          <p:spPr bwMode="auto">
            <a:xfrm>
              <a:off x="6083300" y="0"/>
              <a:ext cx="0" cy="685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75" name="Line 3"/>
            <p:cNvSpPr>
              <a:spLocks noChangeShapeType="1"/>
            </p:cNvSpPr>
            <p:nvPr/>
          </p:nvSpPr>
          <p:spPr bwMode="auto">
            <a:xfrm>
              <a:off x="1524000" y="3438525"/>
              <a:ext cx="9144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77" name="Line 5"/>
            <p:cNvSpPr>
              <a:spLocks noChangeShapeType="1"/>
            </p:cNvSpPr>
            <p:nvPr/>
          </p:nvSpPr>
          <p:spPr bwMode="auto">
            <a:xfrm>
              <a:off x="2623930" y="910885"/>
              <a:ext cx="6944140" cy="50362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78" name="Line 6"/>
            <p:cNvSpPr>
              <a:spLocks noChangeShapeType="1"/>
            </p:cNvSpPr>
            <p:nvPr/>
          </p:nvSpPr>
          <p:spPr bwMode="auto">
            <a:xfrm>
              <a:off x="5895975" y="24384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0" name="Line 8"/>
            <p:cNvSpPr>
              <a:spLocks noChangeShapeType="1"/>
            </p:cNvSpPr>
            <p:nvPr/>
          </p:nvSpPr>
          <p:spPr bwMode="auto">
            <a:xfrm>
              <a:off x="5895975" y="42672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1" name="Line 9"/>
            <p:cNvSpPr>
              <a:spLocks noChangeShapeType="1"/>
            </p:cNvSpPr>
            <p:nvPr/>
          </p:nvSpPr>
          <p:spPr bwMode="auto">
            <a:xfrm>
              <a:off x="5867400" y="51054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2" name="Line 10"/>
            <p:cNvSpPr>
              <a:spLocks noChangeShapeType="1"/>
            </p:cNvSpPr>
            <p:nvPr/>
          </p:nvSpPr>
          <p:spPr bwMode="auto">
            <a:xfrm>
              <a:off x="5911850" y="60960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3" name="Line 11"/>
            <p:cNvSpPr>
              <a:spLocks noChangeShapeType="1"/>
            </p:cNvSpPr>
            <p:nvPr/>
          </p:nvSpPr>
          <p:spPr bwMode="auto">
            <a:xfrm>
              <a:off x="5895975" y="4572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4" name="Line 12"/>
            <p:cNvSpPr>
              <a:spLocks noChangeShapeType="1"/>
            </p:cNvSpPr>
            <p:nvPr/>
          </p:nvSpPr>
          <p:spPr bwMode="auto">
            <a:xfrm>
              <a:off x="5867400" y="15240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5" name="Line 13"/>
            <p:cNvSpPr>
              <a:spLocks noChangeShapeType="1"/>
            </p:cNvSpPr>
            <p:nvPr/>
          </p:nvSpPr>
          <p:spPr bwMode="auto">
            <a:xfrm>
              <a:off x="4953000" y="3241675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6" name="Line 14"/>
            <p:cNvSpPr>
              <a:spLocks noChangeShapeType="1"/>
            </p:cNvSpPr>
            <p:nvPr/>
          </p:nvSpPr>
          <p:spPr bwMode="auto">
            <a:xfrm>
              <a:off x="7086600" y="3260725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7" name="Line 15"/>
            <p:cNvSpPr>
              <a:spLocks noChangeShapeType="1"/>
            </p:cNvSpPr>
            <p:nvPr/>
          </p:nvSpPr>
          <p:spPr bwMode="auto">
            <a:xfrm>
              <a:off x="8077200" y="324485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8" name="Line 16"/>
            <p:cNvSpPr>
              <a:spLocks noChangeShapeType="1"/>
            </p:cNvSpPr>
            <p:nvPr/>
          </p:nvSpPr>
          <p:spPr bwMode="auto">
            <a:xfrm>
              <a:off x="9296400" y="3260725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89" name="Line 17"/>
            <p:cNvSpPr>
              <a:spLocks noChangeShapeType="1"/>
            </p:cNvSpPr>
            <p:nvPr/>
          </p:nvSpPr>
          <p:spPr bwMode="auto">
            <a:xfrm>
              <a:off x="2743200" y="32766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890" name="Line 18"/>
            <p:cNvSpPr>
              <a:spLocks noChangeShapeType="1"/>
            </p:cNvSpPr>
            <p:nvPr/>
          </p:nvSpPr>
          <p:spPr bwMode="auto">
            <a:xfrm>
              <a:off x="3886200" y="3276600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901" name="Line 29"/>
            <p:cNvSpPr>
              <a:spLocks noChangeShapeType="1"/>
            </p:cNvSpPr>
            <p:nvPr/>
          </p:nvSpPr>
          <p:spPr bwMode="auto">
            <a:xfrm flipH="1">
              <a:off x="4953000" y="25273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902" name="Line 30"/>
            <p:cNvSpPr>
              <a:spLocks noChangeShapeType="1"/>
            </p:cNvSpPr>
            <p:nvPr/>
          </p:nvSpPr>
          <p:spPr bwMode="auto">
            <a:xfrm flipH="1">
              <a:off x="8458200" y="51816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903" name="Line 31"/>
            <p:cNvSpPr>
              <a:spLocks noChangeShapeType="1"/>
            </p:cNvSpPr>
            <p:nvPr/>
          </p:nvSpPr>
          <p:spPr bwMode="auto">
            <a:xfrm flipH="1">
              <a:off x="7620000" y="454025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904" name="Line 32"/>
            <p:cNvSpPr>
              <a:spLocks noChangeShapeType="1"/>
            </p:cNvSpPr>
            <p:nvPr/>
          </p:nvSpPr>
          <p:spPr bwMode="auto">
            <a:xfrm flipH="1">
              <a:off x="6858000" y="39751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905" name="Line 33"/>
            <p:cNvSpPr>
              <a:spLocks noChangeShapeType="1"/>
            </p:cNvSpPr>
            <p:nvPr/>
          </p:nvSpPr>
          <p:spPr bwMode="auto">
            <a:xfrm flipH="1">
              <a:off x="3276600" y="12954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906" name="Line 34"/>
            <p:cNvSpPr>
              <a:spLocks noChangeShapeType="1"/>
            </p:cNvSpPr>
            <p:nvPr/>
          </p:nvSpPr>
          <p:spPr bwMode="auto">
            <a:xfrm flipH="1">
              <a:off x="4191000" y="19812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sp>
        <p:nvSpPr>
          <p:cNvPr id="40" name="CuadroTexto 39">
            <a:extLst>
              <a:ext uri="{FF2B5EF4-FFF2-40B4-BE49-F238E27FC236}">
                <a16:creationId xmlns:a16="http://schemas.microsoft.com/office/drawing/2014/main" id="{E4AEDF31-84B7-40BE-88A3-539C76C3E720}"/>
              </a:ext>
            </a:extLst>
          </p:cNvPr>
          <p:cNvSpPr txBox="1"/>
          <p:nvPr/>
        </p:nvSpPr>
        <p:spPr>
          <a:xfrm>
            <a:off x="5175739" y="71736"/>
            <a:ext cx="55938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Tf</a:t>
            </a:r>
            <a:endParaRPr lang="es-ES" dirty="0"/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108CDA2-E4EF-4939-A8D1-4601CC15D0D0}"/>
              </a:ext>
            </a:extLst>
          </p:cNvPr>
          <p:cNvSpPr txBox="1"/>
          <p:nvPr/>
        </p:nvSpPr>
        <p:spPr>
          <a:xfrm>
            <a:off x="9915477" y="2907482"/>
            <a:ext cx="5847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Gf</a:t>
            </a:r>
            <a:endParaRPr lang="es-ES" dirty="0"/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01472D46-428C-48DE-B51F-86550207FCF2}"/>
              </a:ext>
            </a:extLst>
          </p:cNvPr>
          <p:cNvSpPr txBox="1"/>
          <p:nvPr/>
        </p:nvSpPr>
        <p:spPr>
          <a:xfrm>
            <a:off x="9082258" y="6247451"/>
            <a:ext cx="6822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ØX</a:t>
            </a:r>
            <a:endParaRPr lang="es-ES" dirty="0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1779A1B8-D70A-4CDA-BA17-C249A8A42F82}"/>
              </a:ext>
            </a:extLst>
          </p:cNvPr>
          <p:cNvSpPr txBox="1"/>
          <p:nvPr/>
        </p:nvSpPr>
        <p:spPr>
          <a:xfrm>
            <a:off x="5256555" y="6343652"/>
            <a:ext cx="7330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Apx</a:t>
            </a:r>
            <a:endParaRPr lang="es-ES" dirty="0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0A9C4B17-5C6A-424C-A483-5C6283DCA0DD}"/>
              </a:ext>
            </a:extLst>
          </p:cNvPr>
          <p:cNvSpPr txBox="1"/>
          <p:nvPr/>
        </p:nvSpPr>
        <p:spPr>
          <a:xfrm>
            <a:off x="1645043" y="2838104"/>
            <a:ext cx="6060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gs</a:t>
            </a:r>
            <a:endParaRPr lang="es-ES" dirty="0"/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D28BEF23-4543-4D0D-8A64-2AC1216D82F2}"/>
              </a:ext>
            </a:extLst>
          </p:cNvPr>
          <p:cNvSpPr txBox="1"/>
          <p:nvPr/>
        </p:nvSpPr>
        <p:spPr>
          <a:xfrm>
            <a:off x="1673471" y="508895"/>
            <a:ext cx="504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3116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9394BF1-997D-486D-808E-1E7673450A17}"/>
              </a:ext>
            </a:extLst>
          </p:cNvPr>
          <p:cNvSpPr txBox="1"/>
          <p:nvPr/>
        </p:nvSpPr>
        <p:spPr>
          <a:xfrm>
            <a:off x="2351584" y="1484784"/>
            <a:ext cx="7848872" cy="3028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>
                <a:latin typeface="Arial" pitchFamily="34" charset="0"/>
                <a:cs typeface="Arial" pitchFamily="34" charset="0"/>
              </a:rPr>
              <a:t>Realice la interpretación del gráfico resultante</a:t>
            </a: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28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Discuta en equipo los enunciados y la gráfica </a:t>
            </a:r>
          </a:p>
          <a:p>
            <a:pPr algn="just">
              <a:lnSpc>
                <a:spcPct val="150000"/>
              </a:lnSpc>
            </a:pPr>
            <a:r>
              <a:rPr lang="es-ES" sz="2800" dirty="0">
                <a:latin typeface="Arial" pitchFamily="34" charset="0"/>
                <a:cs typeface="Arial" pitchFamily="34" charset="0"/>
              </a:rPr>
              <a:t>poligonal del arquetipo obtenido</a:t>
            </a:r>
          </a:p>
        </p:txBody>
      </p:sp>
    </p:spTree>
    <p:extLst>
      <p:ext uri="{BB962C8B-B14F-4D97-AF65-F5344CB8AC3E}">
        <p14:creationId xmlns:p14="http://schemas.microsoft.com/office/powerpoint/2010/main" val="3870409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>
            <a:extLst>
              <a:ext uri="{FF2B5EF4-FFF2-40B4-BE49-F238E27FC236}">
                <a16:creationId xmlns:a16="http://schemas.microsoft.com/office/drawing/2014/main" id="{0507B32D-50CE-46E8-B344-39CE6ADF134A}"/>
              </a:ext>
            </a:extLst>
          </p:cNvPr>
          <p:cNvSpPr txBox="1"/>
          <p:nvPr/>
        </p:nvSpPr>
        <p:spPr>
          <a:xfrm>
            <a:off x="1919536" y="764705"/>
            <a:ext cx="85689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600" dirty="0">
                <a:latin typeface="Arial" pitchFamily="34" charset="0"/>
                <a:cs typeface="Arial" pitchFamily="34" charset="0"/>
              </a:rPr>
              <a:t>Los ejercicios haciendo uso de arquetipos posibilitan comparar variables de respuesta de ensayos propios, hipotéticos o a partir de datos de publicaciones entre plantas de: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a) Cultivares o razas de una misma especie.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b) Especies distintas.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c) Especies sometidas a distintos tipos de estrés.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d) Otras opciones.</a:t>
            </a:r>
          </a:p>
        </p:txBody>
      </p:sp>
    </p:spTree>
    <p:extLst>
      <p:ext uri="{BB962C8B-B14F-4D97-AF65-F5344CB8AC3E}">
        <p14:creationId xmlns:p14="http://schemas.microsoft.com/office/powerpoint/2010/main" val="9966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279576" y="1874728"/>
            <a:ext cx="78848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>
                <a:latin typeface="Arial" pitchFamily="34" charset="0"/>
                <a:cs typeface="Arial" pitchFamily="34" charset="0"/>
              </a:rPr>
              <a:t>Ejercicio 1</a:t>
            </a:r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Estudio del papel de la imposición de sequía en </a:t>
            </a: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>
                <a:latin typeface="Arial" pitchFamily="34" charset="0"/>
                <a:cs typeface="Arial" pitchFamily="34" charset="0"/>
              </a:rPr>
              <a:t>plántulas de </a:t>
            </a:r>
            <a:r>
              <a:rPr lang="es-MX" sz="2800" i="1" dirty="0" err="1">
                <a:latin typeface="Arial" pitchFamily="34" charset="0"/>
                <a:cs typeface="Arial" pitchFamily="34" charset="0"/>
              </a:rPr>
              <a:t>Phaseolus</a:t>
            </a:r>
            <a:r>
              <a:rPr lang="es-MX" sz="2800" i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i="1" dirty="0" err="1">
                <a:latin typeface="Arial" pitchFamily="34" charset="0"/>
                <a:cs typeface="Arial" pitchFamily="34" charset="0"/>
              </a:rPr>
              <a:t>vulgaris</a:t>
            </a:r>
            <a:endParaRPr lang="es-MX" sz="2800" i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i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A2D7936-1752-4286-AC8D-84CA11EF4BD3}"/>
              </a:ext>
            </a:extLst>
          </p:cNvPr>
          <p:cNvSpPr txBox="1"/>
          <p:nvPr/>
        </p:nvSpPr>
        <p:spPr>
          <a:xfrm>
            <a:off x="3647728" y="2564905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Arial" pitchFamily="34" charset="0"/>
                <a:cs typeface="Arial" pitchFamily="34" charset="0"/>
              </a:rPr>
              <a:t>ENLACES</a:t>
            </a:r>
            <a:endParaRPr lang="es-ES" sz="3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971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>
            <a:extLst>
              <a:ext uri="{FF2B5EF4-FFF2-40B4-BE49-F238E27FC236}">
                <a16:creationId xmlns:a16="http://schemas.microsoft.com/office/drawing/2014/main" id="{E7295E74-EF93-430B-B2E3-44663A6C3E2D}"/>
              </a:ext>
            </a:extLst>
          </p:cNvPr>
          <p:cNvSpPr txBox="1"/>
          <p:nvPr/>
        </p:nvSpPr>
        <p:spPr>
          <a:xfrm>
            <a:off x="1967212" y="203788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https://www.revistafitotecniamexicana.org/documentos/24-1/7a.pdf</a:t>
            </a:r>
            <a:r>
              <a:rPr lang="es-ES" dirty="0"/>
              <a:t> </a:t>
            </a:r>
          </a:p>
        </p:txBody>
      </p:sp>
      <p:sp>
        <p:nvSpPr>
          <p:cNvPr id="22" name="CuadroTexto 21">
            <a:hlinkClick r:id="rId3" action="ppaction://hlinksldjump"/>
            <a:extLst>
              <a:ext uri="{FF2B5EF4-FFF2-40B4-BE49-F238E27FC236}">
                <a16:creationId xmlns:a16="http://schemas.microsoft.com/office/drawing/2014/main" id="{D66A86D9-F345-41F6-BC97-A2803D286F18}"/>
              </a:ext>
            </a:extLst>
          </p:cNvPr>
          <p:cNvSpPr txBox="1"/>
          <p:nvPr/>
        </p:nvSpPr>
        <p:spPr>
          <a:xfrm>
            <a:off x="6960096" y="2037880"/>
            <a:ext cx="3137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CERAS FOLIARES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B5C326C3-7353-4981-AF74-49438B7CA5B0}"/>
              </a:ext>
            </a:extLst>
          </p:cNvPr>
          <p:cNvSpPr txBox="1"/>
          <p:nvPr/>
        </p:nvSpPr>
        <p:spPr>
          <a:xfrm>
            <a:off x="1998686" y="2870576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hlinkClick r:id="rId4"/>
              </a:rPr>
              <a:t>http://www.scielo.org.co/pdf/agc/v27n2/v27n2a06.pdf</a:t>
            </a:r>
            <a:r>
              <a:rPr lang="es-ES" dirty="0"/>
              <a:t> </a:t>
            </a:r>
          </a:p>
        </p:txBody>
      </p:sp>
      <p:sp>
        <p:nvSpPr>
          <p:cNvPr id="25" name="CuadroTexto 24">
            <a:hlinkClick r:id="rId3" action="ppaction://hlinksldjump"/>
            <a:extLst>
              <a:ext uri="{FF2B5EF4-FFF2-40B4-BE49-F238E27FC236}">
                <a16:creationId xmlns:a16="http://schemas.microsoft.com/office/drawing/2014/main" id="{C763EA2D-BD64-4520-938E-E60100BF12BD}"/>
              </a:ext>
            </a:extLst>
          </p:cNvPr>
          <p:cNvSpPr txBox="1"/>
          <p:nvPr/>
        </p:nvSpPr>
        <p:spPr>
          <a:xfrm>
            <a:off x="7112496" y="2712874"/>
            <a:ext cx="3137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ÁCIDO ABSCÌSICO</a:t>
            </a:r>
          </a:p>
          <a:p>
            <a:r>
              <a:rPr lang="es-MX" sz="2400" dirty="0">
                <a:latin typeface="Arial" pitchFamily="34" charset="0"/>
                <a:cs typeface="Arial" pitchFamily="34" charset="0"/>
              </a:rPr>
              <a:t>PROLINA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Abrir llave 25">
            <a:extLst>
              <a:ext uri="{FF2B5EF4-FFF2-40B4-BE49-F238E27FC236}">
                <a16:creationId xmlns:a16="http://schemas.microsoft.com/office/drawing/2014/main" id="{00B2D933-AF9D-460F-AAA3-D615347D7486}"/>
              </a:ext>
            </a:extLst>
          </p:cNvPr>
          <p:cNvSpPr/>
          <p:nvPr/>
        </p:nvSpPr>
        <p:spPr>
          <a:xfrm>
            <a:off x="6570686" y="2683257"/>
            <a:ext cx="659128" cy="88390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5E4C877-60DC-40E8-8323-55074F31C920}"/>
              </a:ext>
            </a:extLst>
          </p:cNvPr>
          <p:cNvSpPr txBox="1"/>
          <p:nvPr/>
        </p:nvSpPr>
        <p:spPr>
          <a:xfrm>
            <a:off x="1998686" y="376394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hlinkClick r:id="rId5"/>
              </a:rPr>
              <a:t>https://www.redalyc.org/pdf/1803/180314730004.pdf</a:t>
            </a:r>
            <a:r>
              <a:rPr lang="es-ES" dirty="0"/>
              <a:t> </a:t>
            </a:r>
          </a:p>
        </p:txBody>
      </p:sp>
      <p:sp>
        <p:nvSpPr>
          <p:cNvPr id="29" name="CuadroTexto 28">
            <a:hlinkClick r:id="rId3" action="ppaction://hlinksldjump"/>
            <a:extLst>
              <a:ext uri="{FF2B5EF4-FFF2-40B4-BE49-F238E27FC236}">
                <a16:creationId xmlns:a16="http://schemas.microsoft.com/office/drawing/2014/main" id="{BE80221C-CDB7-4587-94A5-39ABEE4CE435}"/>
              </a:ext>
            </a:extLst>
          </p:cNvPr>
          <p:cNvSpPr txBox="1"/>
          <p:nvPr/>
        </p:nvSpPr>
        <p:spPr>
          <a:xfrm>
            <a:off x="6654228" y="3780489"/>
            <a:ext cx="35959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LONGITUD DE RAÍCES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lecha: a la derecha 1">
            <a:hlinkClick r:id="rId3" action="ppaction://hlinksldjump"/>
            <a:extLst>
              <a:ext uri="{FF2B5EF4-FFF2-40B4-BE49-F238E27FC236}">
                <a16:creationId xmlns:a16="http://schemas.microsoft.com/office/drawing/2014/main" id="{0489EBA6-B04B-4E66-9DCC-78F73D696B50}"/>
              </a:ext>
            </a:extLst>
          </p:cNvPr>
          <p:cNvSpPr/>
          <p:nvPr/>
        </p:nvSpPr>
        <p:spPr>
          <a:xfrm>
            <a:off x="8839200" y="5367130"/>
            <a:ext cx="1563757" cy="8309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REGRESAR</a:t>
            </a:r>
          </a:p>
        </p:txBody>
      </p:sp>
    </p:spTree>
    <p:extLst>
      <p:ext uri="{BB962C8B-B14F-4D97-AF65-F5344CB8AC3E}">
        <p14:creationId xmlns:p14="http://schemas.microsoft.com/office/powerpoint/2010/main" val="29014472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uadroTexto 19">
            <a:extLst>
              <a:ext uri="{FF2B5EF4-FFF2-40B4-BE49-F238E27FC236}">
                <a16:creationId xmlns:a16="http://schemas.microsoft.com/office/drawing/2014/main" id="{1B7245F9-07B1-4AB0-964F-450FA246D208}"/>
              </a:ext>
            </a:extLst>
          </p:cNvPr>
          <p:cNvSpPr txBox="1"/>
          <p:nvPr/>
        </p:nvSpPr>
        <p:spPr>
          <a:xfrm>
            <a:off x="1668016" y="1059123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hlinkClick r:id="rId2"/>
              </a:rPr>
              <a:t>http://sedici.unlp.edu.ar/bitstream/handle/10915/29254/Documento_completo.pdf?sequence=1</a:t>
            </a:r>
            <a:r>
              <a:rPr lang="es-ES" dirty="0"/>
              <a:t> </a:t>
            </a:r>
          </a:p>
        </p:txBody>
      </p:sp>
      <p:sp>
        <p:nvSpPr>
          <p:cNvPr id="23" name="CuadroTexto 22">
            <a:hlinkClick r:id="rId3" action="ppaction://hlinksldjump"/>
            <a:extLst>
              <a:ext uri="{FF2B5EF4-FFF2-40B4-BE49-F238E27FC236}">
                <a16:creationId xmlns:a16="http://schemas.microsoft.com/office/drawing/2014/main" id="{C618DCF1-2677-4E4D-AA76-579FDDCAF5E1}"/>
              </a:ext>
            </a:extLst>
          </p:cNvPr>
          <p:cNvSpPr txBox="1"/>
          <p:nvPr/>
        </p:nvSpPr>
        <p:spPr>
          <a:xfrm>
            <a:off x="7211616" y="332656"/>
            <a:ext cx="34563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RESISTENCIA ESTOMÁTICA </a:t>
            </a:r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  <a:p>
            <a:r>
              <a:rPr lang="es-MX" sz="2400" dirty="0">
                <a:latin typeface="Arial" pitchFamily="34" charset="0"/>
                <a:cs typeface="Arial" pitchFamily="34" charset="0"/>
              </a:rPr>
              <a:t>ESTABILIDAD DE CLOROFILA</a:t>
            </a:r>
          </a:p>
          <a:p>
            <a:r>
              <a:rPr lang="es-MX" sz="2400" dirty="0">
                <a:latin typeface="Arial" pitchFamily="34" charset="0"/>
                <a:cs typeface="Arial" pitchFamily="34" charset="0"/>
              </a:rPr>
              <a:t>Páginas 8 y 9</a:t>
            </a:r>
          </a:p>
          <a:p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brir llave 2">
            <a:extLst>
              <a:ext uri="{FF2B5EF4-FFF2-40B4-BE49-F238E27FC236}">
                <a16:creationId xmlns:a16="http://schemas.microsoft.com/office/drawing/2014/main" id="{BC2C0C38-46A3-47F2-B2D0-1C9CC923D705}"/>
              </a:ext>
            </a:extLst>
          </p:cNvPr>
          <p:cNvSpPr/>
          <p:nvPr/>
        </p:nvSpPr>
        <p:spPr>
          <a:xfrm>
            <a:off x="6240016" y="188640"/>
            <a:ext cx="971600" cy="252028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F4212F04-F20A-4440-9602-1F0F0070BC60}"/>
              </a:ext>
            </a:extLst>
          </p:cNvPr>
          <p:cNvSpPr txBox="1"/>
          <p:nvPr/>
        </p:nvSpPr>
        <p:spPr>
          <a:xfrm>
            <a:off x="1919536" y="3024206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hlinkClick r:id="rId4"/>
              </a:rPr>
              <a:t>https://repository.cimmyt.org/bitstream/handle/10883/1149/32078.pdf?sequence=1&amp;isAllowed=y</a:t>
            </a:r>
            <a:r>
              <a:rPr lang="es-ES" dirty="0"/>
              <a:t> </a:t>
            </a:r>
          </a:p>
        </p:txBody>
      </p:sp>
      <p:sp>
        <p:nvSpPr>
          <p:cNvPr id="30" name="CuadroTexto 29">
            <a:hlinkClick r:id="rId3" action="ppaction://hlinksldjump"/>
            <a:extLst>
              <a:ext uri="{FF2B5EF4-FFF2-40B4-BE49-F238E27FC236}">
                <a16:creationId xmlns:a16="http://schemas.microsoft.com/office/drawing/2014/main" id="{41E0BE7A-7D20-44AE-B1DA-40C3691F1FDF}"/>
              </a:ext>
            </a:extLst>
          </p:cNvPr>
          <p:cNvSpPr txBox="1"/>
          <p:nvPr/>
        </p:nvSpPr>
        <p:spPr>
          <a:xfrm>
            <a:off x="6725816" y="3120708"/>
            <a:ext cx="3137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RAÍZ / VÁSTAGO Página 151 -152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1E562D3-3D5F-48A0-8C3F-DF26C1E08990}"/>
              </a:ext>
            </a:extLst>
          </p:cNvPr>
          <p:cNvSpPr txBox="1"/>
          <p:nvPr/>
        </p:nvSpPr>
        <p:spPr>
          <a:xfrm>
            <a:off x="1850838" y="4406439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hlinkClick r:id="rId5"/>
              </a:rPr>
              <a:t>https://www.redalyc.org/pdf/1932/193215825008.pdf</a:t>
            </a:r>
            <a:r>
              <a:rPr lang="es-ES" dirty="0"/>
              <a:t> </a:t>
            </a:r>
          </a:p>
        </p:txBody>
      </p:sp>
      <p:sp>
        <p:nvSpPr>
          <p:cNvPr id="32" name="CuadroTexto 31">
            <a:hlinkClick r:id="rId3" action="ppaction://hlinksldjump"/>
            <a:extLst>
              <a:ext uri="{FF2B5EF4-FFF2-40B4-BE49-F238E27FC236}">
                <a16:creationId xmlns:a16="http://schemas.microsoft.com/office/drawing/2014/main" id="{9CF9DB3F-09F4-4DFD-AFFA-7D08685C727F}"/>
              </a:ext>
            </a:extLst>
          </p:cNvPr>
          <p:cNvSpPr txBox="1"/>
          <p:nvPr/>
        </p:nvSpPr>
        <p:spPr>
          <a:xfrm>
            <a:off x="6753734" y="4406439"/>
            <a:ext cx="3137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Arial" pitchFamily="34" charset="0"/>
                <a:cs typeface="Arial" pitchFamily="34" charset="0"/>
              </a:rPr>
              <a:t>CONTENIDO RELATIVO DE AGUA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lecha: a la derecha 1">
            <a:hlinkClick r:id="rId6" action="ppaction://hlinksldjump"/>
            <a:extLst>
              <a:ext uri="{FF2B5EF4-FFF2-40B4-BE49-F238E27FC236}">
                <a16:creationId xmlns:a16="http://schemas.microsoft.com/office/drawing/2014/main" id="{0AD95FAD-EF1E-4787-AFA2-15865377C84D}"/>
              </a:ext>
            </a:extLst>
          </p:cNvPr>
          <p:cNvSpPr/>
          <p:nvPr/>
        </p:nvSpPr>
        <p:spPr>
          <a:xfrm>
            <a:off x="9501809" y="5804452"/>
            <a:ext cx="1391478" cy="8291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REGRESAR</a:t>
            </a:r>
          </a:p>
        </p:txBody>
      </p:sp>
    </p:spTree>
    <p:extLst>
      <p:ext uri="{BB962C8B-B14F-4D97-AF65-F5344CB8AC3E}">
        <p14:creationId xmlns:p14="http://schemas.microsoft.com/office/powerpoint/2010/main" val="2113189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022A408-2634-4013-9C5D-26C265DDDAF9}"/>
              </a:ext>
            </a:extLst>
          </p:cNvPr>
          <p:cNvSpPr txBox="1"/>
          <p:nvPr/>
        </p:nvSpPr>
        <p:spPr>
          <a:xfrm>
            <a:off x="2999656" y="1916832"/>
            <a:ext cx="659472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3200" dirty="0">
                <a:latin typeface="Arial" pitchFamily="34" charset="0"/>
                <a:cs typeface="Arial" pitchFamily="34" charset="0"/>
              </a:rPr>
              <a:t>Apegándose a la metodología mostrada previamente en la guía para la elaboración de arquetipos </a:t>
            </a:r>
            <a:r>
              <a:rPr lang="es-ES" sz="3200" dirty="0" err="1">
                <a:latin typeface="Arial" pitchFamily="34" charset="0"/>
                <a:cs typeface="Arial" pitchFamily="34" charset="0"/>
              </a:rPr>
              <a:t>morfofisiológicos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 de resistencia a sequía, elabore el correspondiente a una planta de sorgo </a:t>
            </a:r>
            <a:r>
              <a:rPr lang="es-ES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resistente a sequía </a:t>
            </a:r>
            <a:r>
              <a:rPr lang="es-ES" sz="3200" dirty="0">
                <a:latin typeface="Arial" pitchFamily="34" charset="0"/>
                <a:cs typeface="Arial" pitchFamily="34" charset="0"/>
              </a:rPr>
              <a:t>con las variables de respuesta listadas a continuación.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6ADA9F6-277F-411E-95BD-E5191A398B0F}"/>
              </a:ext>
            </a:extLst>
          </p:cNvPr>
          <p:cNvSpPr txBox="1"/>
          <p:nvPr/>
        </p:nvSpPr>
        <p:spPr>
          <a:xfrm>
            <a:off x="4119972" y="548681"/>
            <a:ext cx="39520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3200" dirty="0">
                <a:latin typeface="Arial" pitchFamily="34" charset="0"/>
                <a:cs typeface="Arial" pitchFamily="34" charset="0"/>
              </a:rPr>
              <a:t>P</a:t>
            </a:r>
            <a:r>
              <a:rPr lang="es-ES" sz="3200" dirty="0" err="1">
                <a:latin typeface="Arial" pitchFamily="34" charset="0"/>
                <a:cs typeface="Arial" pitchFamily="34" charset="0"/>
              </a:rPr>
              <a:t>rocedimiento</a:t>
            </a:r>
            <a:endParaRPr lang="es-ES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814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60DBBA6-350C-4617-8C3F-F3B40174F9C6}"/>
              </a:ext>
            </a:extLst>
          </p:cNvPr>
          <p:cNvSpPr txBox="1"/>
          <p:nvPr/>
        </p:nvSpPr>
        <p:spPr>
          <a:xfrm>
            <a:off x="1631504" y="647392"/>
            <a:ext cx="5112568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600" dirty="0">
                <a:latin typeface="Arial" pitchFamily="34" charset="0"/>
                <a:cs typeface="Arial" pitchFamily="34" charset="0"/>
              </a:rPr>
              <a:t>Ceras foliares (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CF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Transpiración (</a:t>
            </a:r>
            <a:r>
              <a:rPr lang="es-ES" sz="26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Tr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Peso seco de raíces (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PSR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Índice estomático (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IE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Contenido hídrico relativo (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CHR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Razón vástago/raíz (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V/R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[Clorofila] (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s-ES" sz="2600" dirty="0">
              <a:latin typeface="Arial" pitchFamily="34" charset="0"/>
              <a:cs typeface="Arial" pitchFamily="34" charset="0"/>
            </a:endParaRPr>
          </a:p>
          <a:p>
            <a:r>
              <a:rPr lang="es-ES" sz="2600" dirty="0">
                <a:latin typeface="Arial" pitchFamily="34" charset="0"/>
                <a:cs typeface="Arial" pitchFamily="34" charset="0"/>
              </a:rPr>
              <a:t>[Prolina] (</a:t>
            </a:r>
            <a:r>
              <a:rPr lang="es-ES" sz="26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Pro</a:t>
            </a:r>
            <a:r>
              <a:rPr lang="es-ES" sz="26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A44268-36C0-4F1B-883E-77246843BA27}"/>
              </a:ext>
            </a:extLst>
          </p:cNvPr>
          <p:cNvSpPr txBox="1"/>
          <p:nvPr/>
        </p:nvSpPr>
        <p:spPr>
          <a:xfrm>
            <a:off x="7393192" y="1786068"/>
            <a:ext cx="381642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Investigue y enuncie el postulado del arquetipo de cada una de las variables listadas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A5D3C14-5E70-4C94-8A01-5D7AF85670A8}"/>
              </a:ext>
            </a:extLst>
          </p:cNvPr>
          <p:cNvSpPr txBox="1"/>
          <p:nvPr/>
        </p:nvSpPr>
        <p:spPr>
          <a:xfrm>
            <a:off x="4583832" y="124172"/>
            <a:ext cx="3168352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Variables elegidas</a:t>
            </a:r>
            <a:endParaRPr lang="es-ES" sz="28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95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5B9FDEB-1FEE-49EF-86D6-1B742BD24318}"/>
              </a:ext>
            </a:extLst>
          </p:cNvPr>
          <p:cNvSpPr txBox="1"/>
          <p:nvPr/>
        </p:nvSpPr>
        <p:spPr>
          <a:xfrm>
            <a:off x="3443594" y="2236232"/>
            <a:ext cx="471974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Como orientación, puede consultar los enlaces asociados a cada variable de la diapositiva siguiente.</a:t>
            </a:r>
          </a:p>
        </p:txBody>
      </p:sp>
    </p:spTree>
    <p:extLst>
      <p:ext uri="{BB962C8B-B14F-4D97-AF65-F5344CB8AC3E}">
        <p14:creationId xmlns:p14="http://schemas.microsoft.com/office/powerpoint/2010/main" val="2857203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705273" y="970007"/>
            <a:ext cx="1126144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2600" b="1" dirty="0">
                <a:solidFill>
                  <a:srgbClr val="954F72"/>
                </a:solidFill>
                <a:latin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Ceras foliares (</a:t>
            </a:r>
            <a:r>
              <a:rPr lang="es-MX" sz="2600" b="1" dirty="0">
                <a:solidFill>
                  <a:srgbClr val="0000FF"/>
                </a:solidFill>
                <a:latin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CF</a:t>
            </a:r>
            <a:r>
              <a:rPr lang="es-MX" sz="2600" b="1" dirty="0">
                <a:solidFill>
                  <a:srgbClr val="954F72"/>
                </a:solidFill>
                <a:latin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).</a:t>
            </a:r>
            <a:endParaRPr lang="es-MX" sz="2600" dirty="0">
              <a:solidFill>
                <a:srgbClr val="0000FF"/>
              </a:solidFill>
              <a:latin typeface="Calibri"/>
            </a:endParaRPr>
          </a:p>
          <a:p>
            <a:pPr>
              <a:defRPr/>
            </a:pPr>
            <a:endParaRPr lang="es-MX" sz="2600" b="1" dirty="0">
              <a:solidFill>
                <a:srgbClr val="0000FF"/>
              </a:solidFill>
              <a:latin typeface="Calibri"/>
            </a:endParaRPr>
          </a:p>
          <a:p>
            <a:pPr>
              <a:defRPr/>
            </a:pPr>
            <a:endParaRPr lang="es-MX" sz="2600" b="1" dirty="0">
              <a:solidFill>
                <a:srgbClr val="0000FF"/>
              </a:solidFill>
              <a:latin typeface="Calibri"/>
            </a:endParaRPr>
          </a:p>
          <a:p>
            <a:pPr>
              <a:defRPr/>
            </a:pPr>
            <a:r>
              <a:rPr lang="es-MX" sz="2600" b="1" dirty="0">
                <a:solidFill>
                  <a:srgbClr val="954F72"/>
                </a:solidFill>
                <a:latin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Ácido abscísico  (</a:t>
            </a:r>
            <a:r>
              <a:rPr lang="es-MX" sz="2600" b="1" dirty="0">
                <a:solidFill>
                  <a:srgbClr val="0000FF"/>
                </a:solidFill>
                <a:latin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AAB</a:t>
            </a:r>
            <a:r>
              <a:rPr lang="es-MX" sz="2600" b="1" dirty="0">
                <a:solidFill>
                  <a:srgbClr val="954F72"/>
                </a:solidFill>
                <a:latin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endParaRPr lang="es-MX" sz="2600" b="1" dirty="0">
              <a:solidFill>
                <a:srgbClr val="0000FF"/>
              </a:solidFill>
              <a:latin typeface="Calibri"/>
            </a:endParaRPr>
          </a:p>
          <a:p>
            <a:pPr>
              <a:defRPr/>
            </a:pPr>
            <a:endParaRPr lang="es-MX" sz="2600" b="1" dirty="0">
              <a:solidFill>
                <a:srgbClr val="0000FF"/>
              </a:solidFill>
              <a:latin typeface="Calibri"/>
            </a:endParaRPr>
          </a:p>
          <a:p>
            <a:pPr>
              <a:defRPr/>
            </a:pPr>
            <a:endParaRPr lang="es-MX" sz="2600" b="1" dirty="0">
              <a:solidFill>
                <a:srgbClr val="0000FF"/>
              </a:solidFill>
              <a:latin typeface="Calibri"/>
            </a:endParaRPr>
          </a:p>
          <a:p>
            <a:pPr>
              <a:defRPr/>
            </a:pPr>
            <a:r>
              <a:rPr lang="es-MX" sz="2600" b="1" dirty="0">
                <a:solidFill>
                  <a:srgbClr val="954F72"/>
                </a:solidFill>
                <a:latin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Longitud de raíces (</a:t>
            </a:r>
            <a:r>
              <a:rPr lang="es-MX" sz="2600" b="1" dirty="0">
                <a:solidFill>
                  <a:srgbClr val="0000FF"/>
                </a:solidFill>
                <a:latin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LR</a:t>
            </a:r>
            <a:r>
              <a:rPr lang="es-MX" sz="2600" b="1" dirty="0">
                <a:solidFill>
                  <a:srgbClr val="954F72"/>
                </a:solidFill>
                <a:latin typeface="Calibri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es-MX" sz="2600" dirty="0">
                <a:solidFill>
                  <a:srgbClr val="0000FF"/>
                </a:solidFill>
                <a:latin typeface="Calibri"/>
              </a:rPr>
              <a:t> </a:t>
            </a:r>
          </a:p>
          <a:p>
            <a:pPr>
              <a:defRPr/>
            </a:pPr>
            <a:endParaRPr lang="es-MX" sz="2600" dirty="0">
              <a:solidFill>
                <a:srgbClr val="0000FF"/>
              </a:solidFill>
              <a:latin typeface="Calibri"/>
              <a:sym typeface="Wingdings"/>
            </a:endParaRPr>
          </a:p>
          <a:p>
            <a:pPr>
              <a:defRPr/>
            </a:pPr>
            <a:endParaRPr lang="es-MX" sz="2600" dirty="0">
              <a:solidFill>
                <a:srgbClr val="0000FF"/>
              </a:solidFill>
              <a:latin typeface="Calibri"/>
              <a:sym typeface="Wingdings"/>
            </a:endParaRPr>
          </a:p>
          <a:p>
            <a:pPr>
              <a:defRPr/>
            </a:pPr>
            <a:r>
              <a:rPr lang="es-MX" sz="2600" b="1" dirty="0">
                <a:sym typeface="Wingdings"/>
                <a:hlinkClick r:id="rId3" action="ppaction://hlinksldjump"/>
              </a:rPr>
              <a:t>Resistencia estomática </a:t>
            </a:r>
            <a:r>
              <a:rPr lang="es-MX" sz="2600" b="1" dirty="0">
                <a:solidFill>
                  <a:srgbClr val="0000FF"/>
                </a:solidFill>
                <a:sym typeface="Wingdings"/>
              </a:rPr>
              <a:t>(re). </a:t>
            </a:r>
          </a:p>
          <a:p>
            <a:pPr>
              <a:defRPr/>
            </a:pPr>
            <a:endParaRPr lang="es-MX" sz="2600" dirty="0">
              <a:solidFill>
                <a:srgbClr val="0000FF"/>
              </a:solidFill>
              <a:latin typeface="Calibri"/>
              <a:sym typeface="Wingdings"/>
            </a:endParaRPr>
          </a:p>
          <a:p>
            <a:pPr>
              <a:defRPr/>
            </a:pPr>
            <a:endParaRPr lang="es-MX" sz="2600" dirty="0">
              <a:solidFill>
                <a:srgbClr val="0000FF"/>
              </a:solidFill>
              <a:latin typeface="Calibri"/>
              <a:sym typeface="Wingding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34172BE-448E-4903-B0EF-315C232A391E}"/>
              </a:ext>
            </a:extLst>
          </p:cNvPr>
          <p:cNvSpPr txBox="1"/>
          <p:nvPr/>
        </p:nvSpPr>
        <p:spPr>
          <a:xfrm>
            <a:off x="1538098" y="404665"/>
            <a:ext cx="9022399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500" b="1" dirty="0">
                <a:solidFill>
                  <a:srgbClr val="0000FF"/>
                </a:solidFill>
                <a:latin typeface="Calibri"/>
              </a:rPr>
              <a:t>Formulación de los postulados arquetípicos de resistencia a sequía</a:t>
            </a:r>
            <a:endParaRPr lang="es-MX" sz="2500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CF6C939-06F6-4BC5-80D8-207E095FB8FF}"/>
              </a:ext>
            </a:extLst>
          </p:cNvPr>
          <p:cNvSpPr txBox="1"/>
          <p:nvPr/>
        </p:nvSpPr>
        <p:spPr>
          <a:xfrm>
            <a:off x="7919790" y="1723548"/>
            <a:ext cx="27841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Haga </a:t>
            </a:r>
            <a:r>
              <a:rPr kumimoji="0" lang="es-MX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click</a:t>
            </a: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sobre cada variable para conocer la fuente a partir de la cual se pueden obtener los elementos para la formulación de los postulados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87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42122" y="1164134"/>
            <a:ext cx="963835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2800" b="1" dirty="0">
                <a:hlinkClick r:id="rId2" action="ppaction://hlinksldjump"/>
              </a:rPr>
              <a:t>Contenido hídrico relativo</a:t>
            </a:r>
            <a:r>
              <a:rPr lang="es-MX" sz="2800" b="1" dirty="0"/>
              <a:t> </a:t>
            </a:r>
            <a:r>
              <a:rPr lang="es-MX" sz="2800" b="1" dirty="0">
                <a:solidFill>
                  <a:srgbClr val="0000FF"/>
                </a:solidFill>
              </a:rPr>
              <a:t>(CHR)</a:t>
            </a:r>
          </a:p>
          <a:p>
            <a:pPr>
              <a:defRPr/>
            </a:pPr>
            <a:r>
              <a:rPr lang="es-MX" sz="2800" b="1" dirty="0">
                <a:solidFill>
                  <a:srgbClr val="0000FF"/>
                </a:solidFill>
              </a:rPr>
              <a:t>(Contenido relativo de agua) </a:t>
            </a:r>
            <a:endParaRPr lang="es-MX" sz="2800" dirty="0">
              <a:solidFill>
                <a:srgbClr val="0000FF"/>
              </a:solidFill>
              <a:sym typeface="Wingdings"/>
            </a:endParaRPr>
          </a:p>
          <a:p>
            <a:endParaRPr lang="es-MX" sz="2800" b="1" dirty="0">
              <a:solidFill>
                <a:srgbClr val="0000FF"/>
              </a:solidFill>
              <a:sym typeface="Wingdings" pitchFamily="2" charset="2"/>
              <a:hlinkClick r:id="rId2" action="ppaction://hlinksldjump"/>
            </a:endParaRPr>
          </a:p>
          <a:p>
            <a:endParaRPr lang="es-MX" sz="2800" b="1" dirty="0">
              <a:solidFill>
                <a:srgbClr val="0000FF"/>
              </a:solidFill>
              <a:sym typeface="Wingdings" pitchFamily="2" charset="2"/>
              <a:hlinkClick r:id="rId2" action="ppaction://hlinksldjump"/>
            </a:endParaRPr>
          </a:p>
          <a:p>
            <a:r>
              <a:rPr lang="es-MX" sz="2800" b="1" dirty="0">
                <a:solidFill>
                  <a:srgbClr val="0000FF"/>
                </a:solidFill>
                <a:sym typeface="Wingdings" pitchFamily="2" charset="2"/>
                <a:hlinkClick r:id="rId2" action="ppaction://hlinksldjump"/>
              </a:rPr>
              <a:t>Razón Raíz/vástago. </a:t>
            </a:r>
            <a:r>
              <a:rPr lang="es-MX" sz="2800" b="1" dirty="0">
                <a:solidFill>
                  <a:srgbClr val="0000FF"/>
                </a:solidFill>
                <a:sym typeface="Wingdings" pitchFamily="2" charset="2"/>
              </a:rPr>
              <a:t>(V/R).</a:t>
            </a:r>
          </a:p>
          <a:p>
            <a:endParaRPr lang="es-MX" sz="2800" b="1" dirty="0">
              <a:solidFill>
                <a:srgbClr val="0000FF"/>
              </a:solidFill>
              <a:sym typeface="Wingdings" pitchFamily="2" charset="2"/>
            </a:endParaRPr>
          </a:p>
          <a:p>
            <a:endParaRPr lang="es-MX" sz="2800" dirty="0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s-MX" sz="2800" b="1" dirty="0">
                <a:solidFill>
                  <a:srgbClr val="0563C1"/>
                </a:solidFill>
                <a:sym typeface="Wingdings" pitchFamily="2" charset="2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Prolina (</a:t>
            </a:r>
            <a:r>
              <a:rPr lang="es-MX" sz="2800" b="1" dirty="0">
                <a:solidFill>
                  <a:srgbClr val="0000FF"/>
                </a:solidFill>
                <a:sym typeface="Wingdings" pitchFamily="2" charset="2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</a:t>
            </a:r>
            <a:r>
              <a:rPr lang="es-MX" sz="2800" b="1" dirty="0">
                <a:solidFill>
                  <a:srgbClr val="0563C1"/>
                </a:solidFill>
                <a:sym typeface="Wingdings" pitchFamily="2" charset="2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</a:t>
            </a:r>
            <a:r>
              <a:rPr lang="es-MX" sz="2800" b="1" dirty="0">
                <a:solidFill>
                  <a:srgbClr val="0000FF"/>
                </a:solidFill>
                <a:sym typeface="Wingdings" pitchFamily="2" charset="2"/>
              </a:rPr>
              <a:t>.</a:t>
            </a:r>
          </a:p>
          <a:p>
            <a:endParaRPr lang="es-MX" sz="2800" b="1" dirty="0">
              <a:solidFill>
                <a:srgbClr val="0000FF"/>
              </a:solidFill>
              <a:sym typeface="Wingdings" pitchFamily="2" charset="2"/>
            </a:endParaRPr>
          </a:p>
          <a:p>
            <a:endParaRPr lang="es-MX" sz="2800" b="1" dirty="0">
              <a:solidFill>
                <a:srgbClr val="0000FF"/>
              </a:solidFill>
              <a:sym typeface="Wingdings" pitchFamily="2" charset="2"/>
            </a:endParaRPr>
          </a:p>
          <a:p>
            <a:r>
              <a:rPr lang="es-MX" sz="2800" b="1" dirty="0">
                <a:solidFill>
                  <a:srgbClr val="0000FF"/>
                </a:solidFill>
                <a:sym typeface="Wingdings" pitchFamily="2" charset="2"/>
                <a:hlinkClick r:id="rId2" action="ppaction://hlinksldjump"/>
              </a:rPr>
              <a:t>Clorofila </a:t>
            </a:r>
            <a:r>
              <a:rPr lang="es-MX" sz="2800" b="1" dirty="0">
                <a:solidFill>
                  <a:srgbClr val="0000FF"/>
                </a:solidFill>
                <a:sym typeface="Wingdings" pitchFamily="2" charset="2"/>
              </a:rPr>
              <a:t>([Cl]). </a:t>
            </a:r>
          </a:p>
          <a:p>
            <a:endParaRPr lang="es-MX" sz="2800" dirty="0">
              <a:solidFill>
                <a:srgbClr val="0000FF"/>
              </a:solidFill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es-MX" sz="28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369C313-8D1B-44DC-9B81-A584829C03BE}"/>
              </a:ext>
            </a:extLst>
          </p:cNvPr>
          <p:cNvSpPr txBox="1"/>
          <p:nvPr/>
        </p:nvSpPr>
        <p:spPr>
          <a:xfrm>
            <a:off x="1538098" y="404665"/>
            <a:ext cx="9022399" cy="4924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500" b="1" dirty="0">
                <a:solidFill>
                  <a:srgbClr val="0000FF"/>
                </a:solidFill>
                <a:latin typeface="Calibri"/>
              </a:rPr>
              <a:t>Formulación de los postulados arquetípicos de resistencia a sequía</a:t>
            </a:r>
            <a:endParaRPr lang="es-MX" sz="2500" dirty="0">
              <a:solidFill>
                <a:srgbClr val="0000FF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B4F3F920-222A-41C1-98A6-26DF7106B753}"/>
              </a:ext>
            </a:extLst>
          </p:cNvPr>
          <p:cNvSpPr txBox="1"/>
          <p:nvPr/>
        </p:nvSpPr>
        <p:spPr>
          <a:xfrm>
            <a:off x="3647728" y="2276873"/>
            <a:ext cx="45365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dirty="0">
                <a:latin typeface="Arial" pitchFamily="34" charset="0"/>
                <a:cs typeface="Arial" pitchFamily="34" charset="0"/>
              </a:rPr>
              <a:t>Elabore la gráfica poligonal del arquetipo, en este caso, de ocho ejes. </a:t>
            </a:r>
          </a:p>
        </p:txBody>
      </p:sp>
    </p:spTree>
    <p:extLst>
      <p:ext uri="{BB962C8B-B14F-4D97-AF65-F5344CB8AC3E}">
        <p14:creationId xmlns:p14="http://schemas.microsoft.com/office/powerpoint/2010/main" val="2359580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522412" y="1"/>
            <a:ext cx="9147176" cy="6858001"/>
            <a:chOff x="-1" y="0"/>
            <a:chExt cx="5762" cy="4320"/>
          </a:xfrm>
        </p:grpSpPr>
        <p:sp>
          <p:nvSpPr>
            <p:cNvPr id="38914" name="Line 2"/>
            <p:cNvSpPr>
              <a:spLocks noChangeShapeType="1"/>
            </p:cNvSpPr>
            <p:nvPr/>
          </p:nvSpPr>
          <p:spPr bwMode="auto">
            <a:xfrm>
              <a:off x="2872" y="0"/>
              <a:ext cx="1" cy="43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5" name="Line 3"/>
            <p:cNvSpPr>
              <a:spLocks noChangeShapeType="1"/>
            </p:cNvSpPr>
            <p:nvPr/>
          </p:nvSpPr>
          <p:spPr bwMode="auto">
            <a:xfrm>
              <a:off x="0" y="2166"/>
              <a:ext cx="576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6" name="Line 4"/>
            <p:cNvSpPr>
              <a:spLocks noChangeShapeType="1"/>
            </p:cNvSpPr>
            <p:nvPr/>
          </p:nvSpPr>
          <p:spPr bwMode="auto">
            <a:xfrm flipH="1">
              <a:off x="-1" y="0"/>
              <a:ext cx="5762" cy="43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7" name="Line 5"/>
            <p:cNvSpPr>
              <a:spLocks noChangeShapeType="1"/>
            </p:cNvSpPr>
            <p:nvPr/>
          </p:nvSpPr>
          <p:spPr bwMode="auto">
            <a:xfrm>
              <a:off x="0" y="0"/>
              <a:ext cx="5760" cy="432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8" name="Line 6"/>
            <p:cNvSpPr>
              <a:spLocks noChangeShapeType="1"/>
            </p:cNvSpPr>
            <p:nvPr/>
          </p:nvSpPr>
          <p:spPr bwMode="auto">
            <a:xfrm>
              <a:off x="2754" y="1536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19" name="Line 7"/>
            <p:cNvSpPr>
              <a:spLocks noChangeShapeType="1"/>
            </p:cNvSpPr>
            <p:nvPr/>
          </p:nvSpPr>
          <p:spPr bwMode="auto">
            <a:xfrm>
              <a:off x="2754" y="26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0" name="Line 8"/>
            <p:cNvSpPr>
              <a:spLocks noChangeShapeType="1"/>
            </p:cNvSpPr>
            <p:nvPr/>
          </p:nvSpPr>
          <p:spPr bwMode="auto">
            <a:xfrm>
              <a:off x="2736" y="3284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1" name="Line 9"/>
            <p:cNvSpPr>
              <a:spLocks noChangeShapeType="1"/>
            </p:cNvSpPr>
            <p:nvPr/>
          </p:nvSpPr>
          <p:spPr bwMode="auto">
            <a:xfrm>
              <a:off x="2764" y="3840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2" name="Line 10"/>
            <p:cNvSpPr>
              <a:spLocks noChangeShapeType="1"/>
            </p:cNvSpPr>
            <p:nvPr/>
          </p:nvSpPr>
          <p:spPr bwMode="auto">
            <a:xfrm>
              <a:off x="2754" y="288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3" name="Line 11"/>
            <p:cNvSpPr>
              <a:spLocks noChangeShapeType="1"/>
            </p:cNvSpPr>
            <p:nvPr/>
          </p:nvSpPr>
          <p:spPr bwMode="auto">
            <a:xfrm>
              <a:off x="2736" y="899"/>
              <a:ext cx="240" cy="1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4" name="Line 12"/>
            <p:cNvSpPr>
              <a:spLocks noChangeShapeType="1"/>
            </p:cNvSpPr>
            <p:nvPr/>
          </p:nvSpPr>
          <p:spPr bwMode="auto">
            <a:xfrm>
              <a:off x="2160" y="2042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5" name="Line 13"/>
            <p:cNvSpPr>
              <a:spLocks noChangeShapeType="1"/>
            </p:cNvSpPr>
            <p:nvPr/>
          </p:nvSpPr>
          <p:spPr bwMode="auto">
            <a:xfrm>
              <a:off x="3504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4229" y="204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4896" y="205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76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29" name="Line 17"/>
            <p:cNvSpPr>
              <a:spLocks noChangeShapeType="1"/>
            </p:cNvSpPr>
            <p:nvPr/>
          </p:nvSpPr>
          <p:spPr bwMode="auto">
            <a:xfrm>
              <a:off x="1488" y="2064"/>
              <a:ext cx="1" cy="240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0" name="Line 18"/>
            <p:cNvSpPr>
              <a:spLocks noChangeShapeType="1"/>
            </p:cNvSpPr>
            <p:nvPr/>
          </p:nvSpPr>
          <p:spPr bwMode="auto">
            <a:xfrm>
              <a:off x="2112" y="2592"/>
              <a:ext cx="192" cy="19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1" name="Line 19"/>
            <p:cNvSpPr>
              <a:spLocks noChangeShapeType="1"/>
            </p:cNvSpPr>
            <p:nvPr/>
          </p:nvSpPr>
          <p:spPr bwMode="auto">
            <a:xfrm>
              <a:off x="1530" y="3015"/>
              <a:ext cx="192" cy="19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2" name="Line 20"/>
            <p:cNvSpPr>
              <a:spLocks noChangeShapeType="1"/>
            </p:cNvSpPr>
            <p:nvPr/>
          </p:nvSpPr>
          <p:spPr bwMode="auto">
            <a:xfrm>
              <a:off x="912" y="3474"/>
              <a:ext cx="192" cy="19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3" name="Line 21"/>
            <p:cNvSpPr>
              <a:spLocks noChangeShapeType="1"/>
            </p:cNvSpPr>
            <p:nvPr/>
          </p:nvSpPr>
          <p:spPr bwMode="auto">
            <a:xfrm>
              <a:off x="4608" y="700"/>
              <a:ext cx="192" cy="19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4" name="Line 22"/>
            <p:cNvSpPr>
              <a:spLocks noChangeShapeType="1"/>
            </p:cNvSpPr>
            <p:nvPr/>
          </p:nvSpPr>
          <p:spPr bwMode="auto">
            <a:xfrm>
              <a:off x="4038" y="1113"/>
              <a:ext cx="192" cy="19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5" name="Line 23"/>
            <p:cNvSpPr>
              <a:spLocks noChangeShapeType="1"/>
            </p:cNvSpPr>
            <p:nvPr/>
          </p:nvSpPr>
          <p:spPr bwMode="auto">
            <a:xfrm>
              <a:off x="3456" y="1584"/>
              <a:ext cx="192" cy="192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6" name="Line 24"/>
            <p:cNvSpPr>
              <a:spLocks noChangeShapeType="1"/>
            </p:cNvSpPr>
            <p:nvPr/>
          </p:nvSpPr>
          <p:spPr bwMode="auto">
            <a:xfrm flipH="1">
              <a:off x="2159" y="1592"/>
              <a:ext cx="146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7" name="Line 25"/>
            <p:cNvSpPr>
              <a:spLocks noChangeShapeType="1"/>
            </p:cNvSpPr>
            <p:nvPr/>
          </p:nvSpPr>
          <p:spPr bwMode="auto">
            <a:xfrm flipH="1">
              <a:off x="4367" y="3264"/>
              <a:ext cx="146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8" name="Line 26"/>
            <p:cNvSpPr>
              <a:spLocks noChangeShapeType="1"/>
            </p:cNvSpPr>
            <p:nvPr/>
          </p:nvSpPr>
          <p:spPr bwMode="auto">
            <a:xfrm flipH="1">
              <a:off x="3870" y="2880"/>
              <a:ext cx="146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39" name="Line 27"/>
            <p:cNvSpPr>
              <a:spLocks noChangeShapeType="1"/>
            </p:cNvSpPr>
            <p:nvPr/>
          </p:nvSpPr>
          <p:spPr bwMode="auto">
            <a:xfrm flipH="1">
              <a:off x="3359" y="2504"/>
              <a:ext cx="146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40" name="Line 28"/>
            <p:cNvSpPr>
              <a:spLocks noChangeShapeType="1"/>
            </p:cNvSpPr>
            <p:nvPr/>
          </p:nvSpPr>
          <p:spPr bwMode="auto">
            <a:xfrm flipH="1">
              <a:off x="1103" y="816"/>
              <a:ext cx="146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  <p:sp>
          <p:nvSpPr>
            <p:cNvPr id="38941" name="Line 29"/>
            <p:cNvSpPr>
              <a:spLocks noChangeShapeType="1"/>
            </p:cNvSpPr>
            <p:nvPr/>
          </p:nvSpPr>
          <p:spPr bwMode="auto">
            <a:xfrm flipH="1">
              <a:off x="1609" y="1206"/>
              <a:ext cx="146" cy="144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s-MX"/>
            </a:p>
          </p:txBody>
        </p:sp>
      </p:grpSp>
      <p:sp>
        <p:nvSpPr>
          <p:cNvPr id="40" name="CuadroTexto 39">
            <a:extLst>
              <a:ext uri="{FF2B5EF4-FFF2-40B4-BE49-F238E27FC236}">
                <a16:creationId xmlns:a16="http://schemas.microsoft.com/office/drawing/2014/main" id="{A90F2CFA-67EE-45F1-A88C-83747EDEFC80}"/>
              </a:ext>
            </a:extLst>
          </p:cNvPr>
          <p:cNvSpPr txBox="1"/>
          <p:nvPr/>
        </p:nvSpPr>
        <p:spPr>
          <a:xfrm>
            <a:off x="5316188" y="-46548"/>
            <a:ext cx="5637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00FF"/>
                </a:solidFill>
                <a:latin typeface="Calibri"/>
              </a:rPr>
              <a:t>CF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EE8A762-5321-412A-8191-67D71785524D}"/>
              </a:ext>
            </a:extLst>
          </p:cNvPr>
          <p:cNvSpPr txBox="1"/>
          <p:nvPr/>
        </p:nvSpPr>
        <p:spPr>
          <a:xfrm>
            <a:off x="9038432" y="169476"/>
            <a:ext cx="8543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00FF"/>
                </a:solidFill>
              </a:rPr>
              <a:t>AAB</a:t>
            </a:r>
            <a:endParaRPr lang="es-ES" sz="2800" b="1" dirty="0">
              <a:solidFill>
                <a:srgbClr val="0000FF"/>
              </a:solidFill>
            </a:endParaRP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9E7E2236-331C-4CBB-92AB-D99E6BA7AEEF}"/>
              </a:ext>
            </a:extLst>
          </p:cNvPr>
          <p:cNvSpPr txBox="1"/>
          <p:nvPr/>
        </p:nvSpPr>
        <p:spPr>
          <a:xfrm>
            <a:off x="9901200" y="2996952"/>
            <a:ext cx="7860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00FF"/>
                </a:solidFill>
                <a:latin typeface="Calibri"/>
              </a:rPr>
              <a:t>LR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118EB137-5DFA-4EF8-9F31-0ECF2A298FFC}"/>
              </a:ext>
            </a:extLst>
          </p:cNvPr>
          <p:cNvSpPr txBox="1"/>
          <p:nvPr/>
        </p:nvSpPr>
        <p:spPr>
          <a:xfrm>
            <a:off x="10036683" y="5767134"/>
            <a:ext cx="5565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 err="1">
                <a:solidFill>
                  <a:srgbClr val="0000FF"/>
                </a:solidFill>
              </a:rPr>
              <a:t>rs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4A4A63E-03B0-4034-A4D6-BA9B2EE162D8}"/>
              </a:ext>
            </a:extLst>
          </p:cNvPr>
          <p:cNvSpPr txBox="1"/>
          <p:nvPr/>
        </p:nvSpPr>
        <p:spPr>
          <a:xfrm>
            <a:off x="6201456" y="6262950"/>
            <a:ext cx="93435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00FF"/>
                </a:solidFill>
                <a:latin typeface="Calibri"/>
              </a:rPr>
              <a:t>CHR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DAC4140A-FAC1-4AFC-A39C-BD900FF223D7}"/>
              </a:ext>
            </a:extLst>
          </p:cNvPr>
          <p:cNvSpPr txBox="1"/>
          <p:nvPr/>
        </p:nvSpPr>
        <p:spPr>
          <a:xfrm>
            <a:off x="2272733" y="6310086"/>
            <a:ext cx="7930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V/R</a:t>
            </a:r>
            <a:endParaRPr lang="es-ES" dirty="0">
              <a:solidFill>
                <a:srgbClr val="0000FF"/>
              </a:solidFill>
            </a:endParaRP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68E802E6-2D03-4D75-BA72-89D5AD71FB26}"/>
              </a:ext>
            </a:extLst>
          </p:cNvPr>
          <p:cNvSpPr txBox="1"/>
          <p:nvPr/>
        </p:nvSpPr>
        <p:spPr>
          <a:xfrm>
            <a:off x="1699197" y="3515078"/>
            <a:ext cx="79306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Pro</a:t>
            </a:r>
            <a:endParaRPr lang="es-ES" b="1" dirty="0">
              <a:solidFill>
                <a:srgbClr val="0000FF"/>
              </a:solidFill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CFDDABE5-F695-4180-BAFC-EF29232E97DB}"/>
              </a:ext>
            </a:extLst>
          </p:cNvPr>
          <p:cNvSpPr txBox="1"/>
          <p:nvPr/>
        </p:nvSpPr>
        <p:spPr>
          <a:xfrm>
            <a:off x="1637131" y="551597"/>
            <a:ext cx="7191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rgbClr val="0000FF"/>
                </a:solidFill>
                <a:latin typeface="Calibri"/>
                <a:sym typeface="Wingdings" pitchFamily="2" charset="2"/>
              </a:rPr>
              <a:t>[Cl]</a:t>
            </a:r>
            <a:endParaRPr lang="es-E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673</Words>
  <Application>Microsoft Office PowerPoint</Application>
  <PresentationFormat>Panorámica</PresentationFormat>
  <Paragraphs>156</Paragraphs>
  <Slides>22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ixbe</dc:creator>
  <cp:lastModifiedBy>ixbe</cp:lastModifiedBy>
  <cp:revision>19</cp:revision>
  <dcterms:created xsi:type="dcterms:W3CDTF">2021-05-18T19:30:12Z</dcterms:created>
  <dcterms:modified xsi:type="dcterms:W3CDTF">2023-05-25T21:40:23Z</dcterms:modified>
</cp:coreProperties>
</file>