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7" r:id="rId5"/>
    <p:sldId id="342" r:id="rId6"/>
    <p:sldId id="390" r:id="rId7"/>
    <p:sldId id="363" r:id="rId8"/>
    <p:sldId id="346" r:id="rId9"/>
    <p:sldId id="384" r:id="rId10"/>
    <p:sldId id="362" r:id="rId11"/>
    <p:sldId id="361" r:id="rId12"/>
    <p:sldId id="364" r:id="rId13"/>
    <p:sldId id="376" r:id="rId14"/>
    <p:sldId id="278" r:id="rId15"/>
    <p:sldId id="347" r:id="rId16"/>
    <p:sldId id="296" r:id="rId17"/>
    <p:sldId id="391" r:id="rId18"/>
    <p:sldId id="349" r:id="rId19"/>
    <p:sldId id="282" r:id="rId20"/>
    <p:sldId id="351" r:id="rId21"/>
    <p:sldId id="280" r:id="rId22"/>
    <p:sldId id="365" r:id="rId23"/>
    <p:sldId id="381" r:id="rId24"/>
    <p:sldId id="385" r:id="rId25"/>
    <p:sldId id="288" r:id="rId26"/>
    <p:sldId id="372" r:id="rId27"/>
    <p:sldId id="352" r:id="rId28"/>
    <p:sldId id="392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FF00FF"/>
    <a:srgbClr val="006600"/>
    <a:srgbClr val="F4F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061C4-C3EB-4D1E-AE06-ACC4B43B1A7A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ABE14-8E6A-44EE-98E7-B861CF189BA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69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45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12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80E08-A9B3-423B-8053-920724470DEE}" type="datetimeFigureOut">
              <a:rPr lang="es-MX" smtClean="0"/>
              <a:pPr/>
              <a:t>25/05/2023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240C-FFCD-4D17-99CB-F46BE7CCA6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org.mx/pdf/rfm/v32n4/v32n4a7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hyperlink" Target="http://www.scielo.org.mx/pdf/rfm/v32n4/v32n4a7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ida-itea.org/aida-itea/files/itea/revistas/1999/95V-3/95V-3_01.pdf" TargetMode="External"/><Relationship Id="rId4" Type="http://schemas.openxmlformats.org/officeDocument/2006/relationships/hyperlink" Target="http://saber.ucv.ve/bitstream/10872/5271/1/Urosa%20y%20Ascencio%2C%201993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052609" y="1742299"/>
            <a:ext cx="7038782" cy="2987614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4400" dirty="0">
                <a:solidFill>
                  <a:srgbClr val="000000"/>
                </a:solidFill>
              </a:rPr>
              <a:t>ARQUETIPOS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4400" dirty="0">
                <a:solidFill>
                  <a:srgbClr val="000000"/>
                </a:solidFill>
              </a:rPr>
              <a:t>MORFOFISIOLÓGICOS DE RESISTENCIA A SEQUÍA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2800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800" dirty="0">
                <a:solidFill>
                  <a:srgbClr val="000000"/>
                </a:solidFill>
              </a:rPr>
              <a:t>Guía para su elaboración</a:t>
            </a:r>
          </a:p>
        </p:txBody>
      </p:sp>
      <p:sp>
        <p:nvSpPr>
          <p:cNvPr id="7" name="Rectángulo redondeado"/>
          <p:cNvSpPr/>
          <p:nvPr/>
        </p:nvSpPr>
        <p:spPr>
          <a:xfrm>
            <a:off x="467544" y="5250266"/>
            <a:ext cx="5760639" cy="1182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8" y="21600"/>
                </a:moveTo>
                <a:lnTo>
                  <a:pt x="20462" y="21600"/>
                </a:lnTo>
                <a:cubicBezTo>
                  <a:pt x="20796" y="21600"/>
                  <a:pt x="20996" y="21600"/>
                  <a:pt x="21130" y="21208"/>
                </a:cubicBezTo>
                <a:cubicBezTo>
                  <a:pt x="21322" y="20716"/>
                  <a:pt x="21474" y="19650"/>
                  <a:pt x="21544" y="18297"/>
                </a:cubicBezTo>
                <a:cubicBezTo>
                  <a:pt x="21600" y="17358"/>
                  <a:pt x="21600" y="15950"/>
                  <a:pt x="21600" y="13604"/>
                </a:cubicBezTo>
                <a:lnTo>
                  <a:pt x="21600" y="7996"/>
                </a:lnTo>
                <a:cubicBezTo>
                  <a:pt x="21600" y="5650"/>
                  <a:pt x="21600" y="4242"/>
                  <a:pt x="21544" y="3303"/>
                </a:cubicBezTo>
                <a:cubicBezTo>
                  <a:pt x="21474" y="1950"/>
                  <a:pt x="21322" y="884"/>
                  <a:pt x="21130" y="392"/>
                </a:cubicBezTo>
                <a:cubicBezTo>
                  <a:pt x="20996" y="0"/>
                  <a:pt x="20796" y="0"/>
                  <a:pt x="20462" y="0"/>
                </a:cubicBezTo>
                <a:lnTo>
                  <a:pt x="1138" y="0"/>
                </a:lnTo>
                <a:cubicBezTo>
                  <a:pt x="804" y="0"/>
                  <a:pt x="604" y="0"/>
                  <a:pt x="470" y="392"/>
                </a:cubicBezTo>
                <a:cubicBezTo>
                  <a:pt x="278" y="884"/>
                  <a:pt x="126" y="1950"/>
                  <a:pt x="56" y="3303"/>
                </a:cubicBezTo>
                <a:cubicBezTo>
                  <a:pt x="0" y="4242"/>
                  <a:pt x="0" y="5650"/>
                  <a:pt x="0" y="7996"/>
                </a:cubicBezTo>
                <a:lnTo>
                  <a:pt x="0" y="13604"/>
                </a:lnTo>
                <a:cubicBezTo>
                  <a:pt x="0" y="15950"/>
                  <a:pt x="0" y="17358"/>
                  <a:pt x="56" y="18297"/>
                </a:cubicBezTo>
                <a:cubicBezTo>
                  <a:pt x="126" y="19650"/>
                  <a:pt x="278" y="20716"/>
                  <a:pt x="470" y="21208"/>
                </a:cubicBezTo>
                <a:cubicBezTo>
                  <a:pt x="604" y="21600"/>
                  <a:pt x="804" y="21600"/>
                  <a:pt x="1138" y="21600"/>
                </a:cubicBezTo>
                <a:close/>
              </a:path>
            </a:pathLst>
          </a:custGeom>
          <a:noFill/>
          <a:ln w="3810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r>
              <a:rPr lang="es-ES" b="1" dirty="0">
                <a:solidFill>
                  <a:schemeClr val="tx1"/>
                </a:solidFill>
              </a:rPr>
              <a:t>PROYECTO PAPIME: PE-206720</a:t>
            </a:r>
          </a:p>
          <a:p>
            <a:pPr algn="ctr">
              <a:defRPr sz="2200">
                <a:solidFill>
                  <a:srgbClr val="FFFFFF"/>
                </a:solidFill>
              </a:defRPr>
            </a:pPr>
            <a:r>
              <a:rPr lang="es-ES" b="1" dirty="0">
                <a:solidFill>
                  <a:schemeClr val="tx1"/>
                </a:solidFill>
              </a:rPr>
              <a:t>Texto e Información:</a:t>
            </a:r>
            <a:r>
              <a:rPr lang="es-ES" dirty="0">
                <a:solidFill>
                  <a:schemeClr val="tx1"/>
                </a:solidFill>
              </a:rPr>
              <a:t> Alberto Arriaga Frías.</a:t>
            </a:r>
          </a:p>
          <a:p>
            <a:pPr algn="ctr">
              <a:defRPr sz="2200">
                <a:solidFill>
                  <a:srgbClr val="FFFFFF"/>
                </a:solidFill>
              </a:defRPr>
            </a:pPr>
            <a:r>
              <a:rPr lang="es-ES" b="1" dirty="0">
                <a:solidFill>
                  <a:schemeClr val="tx1"/>
                </a:solidFill>
              </a:rPr>
              <a:t>Imagen y Diseño:</a:t>
            </a:r>
            <a:r>
              <a:rPr lang="es-ES" dirty="0">
                <a:solidFill>
                  <a:schemeClr val="tx1"/>
                </a:solidFill>
              </a:rPr>
              <a:t> Alberto Arriaga Frías.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1026" name="Picture 2" descr="Bienvenida | FESI UN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889" y="-99392"/>
            <a:ext cx="4974680" cy="184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615D1F99-EF27-B312-2C17-85A7EEB9DA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165305"/>
            <a:ext cx="1728000" cy="5352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34B8A3F-5ECE-49F8-B996-65B438CD5776}"/>
              </a:ext>
            </a:extLst>
          </p:cNvPr>
          <p:cNvSpPr txBox="1"/>
          <p:nvPr/>
        </p:nvSpPr>
        <p:spPr>
          <a:xfrm>
            <a:off x="2051720" y="270892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Estudio de caso resuelto</a:t>
            </a:r>
          </a:p>
        </p:txBody>
      </p:sp>
    </p:spTree>
    <p:extLst>
      <p:ext uri="{BB962C8B-B14F-4D97-AF65-F5344CB8AC3E}">
        <p14:creationId xmlns:p14="http://schemas.microsoft.com/office/powerpoint/2010/main" val="3905746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B087051-B289-4C2F-8D60-5A07D50169A1}"/>
              </a:ext>
            </a:extLst>
          </p:cNvPr>
          <p:cNvSpPr txBox="1"/>
          <p:nvPr/>
        </p:nvSpPr>
        <p:spPr>
          <a:xfrm>
            <a:off x="647564" y="476672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Estudio de caso: Representación en una gráfica poligonal de las característica arquetípicas de dos cultivares de pepino.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DDC66A-EC8F-426B-A672-A66C06097C8F}"/>
              </a:ext>
            </a:extLst>
          </p:cNvPr>
          <p:cNvSpPr txBox="1"/>
          <p:nvPr/>
        </p:nvSpPr>
        <p:spPr>
          <a:xfrm>
            <a:off x="342851" y="2636912"/>
            <a:ext cx="8865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Rev. 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Fitotec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Mex Vol. 32(4):299-294, 2009</a:t>
            </a:r>
          </a:p>
          <a:p>
            <a:endParaRPr lang="es-E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hlinkClick r:id="rId3"/>
              </a:rPr>
              <a:t>Características deseables de plantas de pepino crecidas en invernadero e hidroponía en altas densidades de población.</a:t>
            </a:r>
            <a:endParaRPr lang="es-E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Joaquín Ortiz Cereceres, Felipe Sánchez del Castillo, Ma. del Carmen Mendoza Castillo, Araceli Torres García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12F7642-8A93-4E61-8E8E-16A3875E877C}"/>
              </a:ext>
            </a:extLst>
          </p:cNvPr>
          <p:cNvSpPr txBox="1"/>
          <p:nvPr/>
        </p:nvSpPr>
        <p:spPr>
          <a:xfrm>
            <a:off x="1187624" y="332963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En este trabajo se evaluaron en once cultivares de pepino las variables siguientes: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C70D6-AAA8-4D60-B074-BC6B6AB3C0C7}"/>
              </a:ext>
            </a:extLst>
          </p:cNvPr>
          <p:cNvSpPr txBox="1"/>
          <p:nvPr/>
        </p:nvSpPr>
        <p:spPr>
          <a:xfrm>
            <a:off x="4603440" y="2742088"/>
            <a:ext cx="4104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Definición de postulados arquetípicos de cada variable indicados en la publicación, página 290 párrafo 5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0B898CB-59F9-4D4A-99F1-44BC1688827C}"/>
              </a:ext>
            </a:extLst>
          </p:cNvPr>
          <p:cNvSpPr txBox="1"/>
          <p:nvPr/>
        </p:nvSpPr>
        <p:spPr>
          <a:xfrm>
            <a:off x="436104" y="3708877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Peso medio de fruto</a:t>
            </a:r>
          </a:p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(g)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1BEF639-103D-4C17-B28F-67FD75964496}"/>
              </a:ext>
            </a:extLst>
          </p:cNvPr>
          <p:cNvSpPr txBox="1"/>
          <p:nvPr/>
        </p:nvSpPr>
        <p:spPr>
          <a:xfrm>
            <a:off x="552736" y="1898998"/>
            <a:ext cx="26237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Diámetro de tallo </a:t>
            </a:r>
          </a:p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(mm) </a:t>
            </a:r>
            <a:endParaRPr lang="es-ES" sz="2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7C2AA1C-0600-4E80-8A2B-9198C503F56E}"/>
              </a:ext>
            </a:extLst>
          </p:cNvPr>
          <p:cNvSpPr txBox="1"/>
          <p:nvPr/>
        </p:nvSpPr>
        <p:spPr>
          <a:xfrm>
            <a:off x="260648" y="2852936"/>
            <a:ext cx="33752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Área foliar por planta</a:t>
            </a:r>
          </a:p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(dm²) </a:t>
            </a:r>
            <a:endParaRPr lang="es-ES" sz="2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5CDF61-C2A3-4736-9CF8-84E8CD2031BD}"/>
              </a:ext>
            </a:extLst>
          </p:cNvPr>
          <p:cNvSpPr txBox="1"/>
          <p:nvPr/>
        </p:nvSpPr>
        <p:spPr>
          <a:xfrm>
            <a:off x="285909" y="468108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Frutos por planta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223629E-58DB-4E40-A160-88F0F891C781}"/>
              </a:ext>
            </a:extLst>
          </p:cNvPr>
          <p:cNvSpPr txBox="1"/>
          <p:nvPr/>
        </p:nvSpPr>
        <p:spPr>
          <a:xfrm>
            <a:off x="260648" y="5396351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itchFamily="34" charset="0"/>
                <a:cs typeface="Arial" pitchFamily="34" charset="0"/>
              </a:rPr>
              <a:t>Rendimiento por planta (Kg)</a:t>
            </a:r>
          </a:p>
        </p:txBody>
      </p:sp>
      <p:sp>
        <p:nvSpPr>
          <p:cNvPr id="3" name="Cerrar llave 2">
            <a:extLst>
              <a:ext uri="{FF2B5EF4-FFF2-40B4-BE49-F238E27FC236}">
                <a16:creationId xmlns:a16="http://schemas.microsoft.com/office/drawing/2014/main" id="{190C0B44-4B75-45D1-AB22-35EC3662920D}"/>
              </a:ext>
            </a:extLst>
          </p:cNvPr>
          <p:cNvSpPr/>
          <p:nvPr/>
        </p:nvSpPr>
        <p:spPr>
          <a:xfrm>
            <a:off x="3049149" y="1770526"/>
            <a:ext cx="1296144" cy="4536504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94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3" y="343971"/>
            <a:ext cx="4464497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>
                <a:latin typeface="Arial" pitchFamily="34" charset="0"/>
                <a:cs typeface="Arial" pitchFamily="34" charset="0"/>
              </a:rPr>
              <a:t>Diámetro de tallo. </a:t>
            </a:r>
          </a:p>
          <a:p>
            <a:r>
              <a:rPr lang="es-MX" sz="23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Arquetipo: Tallo grueso. 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Mayor área de floema, transporte más eficiente y capacidad de reserva de asimilados para el llenado de frutos</a:t>
            </a:r>
          </a:p>
          <a:p>
            <a:endParaRPr lang="es-MX" sz="2300" dirty="0">
              <a:latin typeface="Arial" pitchFamily="34" charset="0"/>
              <a:cs typeface="Arial" pitchFamily="34" charset="0"/>
            </a:endParaRPr>
          </a:p>
          <a:p>
            <a:r>
              <a:rPr lang="es-MX" sz="2300" dirty="0">
                <a:latin typeface="Arial" pitchFamily="34" charset="0"/>
                <a:cs typeface="Arial" pitchFamily="34" charset="0"/>
              </a:rPr>
              <a:t>Área foliar por planta. </a:t>
            </a:r>
          </a:p>
          <a:p>
            <a:r>
              <a:rPr lang="es-MX" sz="23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Arquetipo: Hojas  pequeñas.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300" dirty="0" err="1">
                <a:latin typeface="Arial" pitchFamily="34" charset="0"/>
                <a:cs typeface="Arial" pitchFamily="34" charset="0"/>
              </a:rPr>
              <a:t>Fotosinteticamente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 eficientes, uso de altas densidades de población sin efectos adversos de competencia y mayor tasa de producción de </a:t>
            </a:r>
            <a:r>
              <a:rPr lang="es-MX" sz="2300" dirty="0" err="1">
                <a:latin typeface="Arial" pitchFamily="34" charset="0"/>
                <a:cs typeface="Arial" pitchFamily="34" charset="0"/>
              </a:rPr>
              <a:t>fotoasimilados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 por unidad de superficie de suelo cubierto por el dosel.</a:t>
            </a:r>
          </a:p>
          <a:p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1 CuadroTexto">
            <a:extLst>
              <a:ext uri="{FF2B5EF4-FFF2-40B4-BE49-F238E27FC236}">
                <a16:creationId xmlns:a16="http://schemas.microsoft.com/office/drawing/2014/main" id="{092DFF95-88E7-4A06-89C7-CCA4DCEBBC2A}"/>
              </a:ext>
            </a:extLst>
          </p:cNvPr>
          <p:cNvSpPr txBox="1"/>
          <p:nvPr/>
        </p:nvSpPr>
        <p:spPr>
          <a:xfrm>
            <a:off x="4788024" y="20414"/>
            <a:ext cx="4248473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300" dirty="0">
                <a:latin typeface="Arial" pitchFamily="34" charset="0"/>
                <a:cs typeface="Arial" pitchFamily="34" charset="0"/>
              </a:rPr>
              <a:t>Peso medio de fruto. </a:t>
            </a:r>
            <a:r>
              <a:rPr lang="es-MX" sz="2300" dirty="0">
                <a:highlight>
                  <a:srgbClr val="00CC00"/>
                </a:highlight>
                <a:latin typeface="Arial" pitchFamily="34" charset="0"/>
                <a:cs typeface="Arial" pitchFamily="34" charset="0"/>
              </a:rPr>
              <a:t>Arquetipo: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 Entre </a:t>
            </a:r>
            <a:r>
              <a:rPr lang="es-MX" sz="2300" dirty="0">
                <a:highlight>
                  <a:srgbClr val="00CC00"/>
                </a:highlight>
                <a:latin typeface="Arial" pitchFamily="34" charset="0"/>
                <a:cs typeface="Arial" pitchFamily="34" charset="0"/>
              </a:rPr>
              <a:t>mayor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 y uniforme sea, se asociará con un aumento en el rendimiento total.</a:t>
            </a:r>
          </a:p>
          <a:p>
            <a:pPr algn="just"/>
            <a:r>
              <a:rPr lang="es-MX" sz="23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MX" sz="2300" dirty="0">
                <a:latin typeface="Arial" pitchFamily="34" charset="0"/>
                <a:cs typeface="Arial" pitchFamily="34" charset="0"/>
              </a:rPr>
              <a:t>Frutos por planta. </a:t>
            </a:r>
          </a:p>
          <a:p>
            <a:pPr algn="just"/>
            <a:r>
              <a:rPr lang="es-MX" sz="23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Arquetipo: Un alto número de estructuras reproductivas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s-MX" sz="2300" dirty="0">
                <a:latin typeface="Arial" pitchFamily="34" charset="0"/>
                <a:cs typeface="Arial" pitchFamily="34" charset="0"/>
              </a:rPr>
              <a:t>Una mayor demanda fisiológica se traducirá en un mayor rendimiento económico.</a:t>
            </a:r>
          </a:p>
          <a:p>
            <a:pPr algn="just"/>
            <a:endParaRPr lang="es-MX" sz="23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300" dirty="0">
                <a:latin typeface="Arial" pitchFamily="34" charset="0"/>
                <a:cs typeface="Arial" pitchFamily="34" charset="0"/>
              </a:rPr>
              <a:t>Rendimiento de fruto por planta. </a:t>
            </a:r>
          </a:p>
          <a:p>
            <a:pPr algn="just"/>
            <a:r>
              <a:rPr lang="es-MX" sz="23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Arquetipo: 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Reunidas las condiciones anteriores, ello propiciará un </a:t>
            </a:r>
            <a:r>
              <a:rPr lang="es-MX" sz="2300" dirty="0">
                <a:highlight>
                  <a:srgbClr val="00CC00"/>
                </a:highlight>
                <a:latin typeface="Arial" pitchFamily="34" charset="0"/>
                <a:cs typeface="Arial" pitchFamily="34" charset="0"/>
              </a:rPr>
              <a:t>mayor </a:t>
            </a:r>
            <a:r>
              <a:rPr lang="es-MX" sz="2300" dirty="0">
                <a:latin typeface="Arial" pitchFamily="34" charset="0"/>
                <a:cs typeface="Arial" pitchFamily="34" charset="0"/>
              </a:rPr>
              <a:t>peso total de frutos por planta.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7053F08-4ED4-4128-B8B8-B0199F689515}"/>
              </a:ext>
            </a:extLst>
          </p:cNvPr>
          <p:cNvSpPr txBox="1"/>
          <p:nvPr/>
        </p:nvSpPr>
        <p:spPr>
          <a:xfrm>
            <a:off x="2633677" y="2060848"/>
            <a:ext cx="38766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Ajustar del número de ejes en función del número de variables a evaluar, en este caso, cinco</a:t>
            </a:r>
          </a:p>
        </p:txBody>
      </p:sp>
    </p:spTree>
    <p:extLst>
      <p:ext uri="{BB962C8B-B14F-4D97-AF65-F5344CB8AC3E}">
        <p14:creationId xmlns:p14="http://schemas.microsoft.com/office/powerpoint/2010/main" val="3069008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0" y="0"/>
            <a:ext cx="9144001" cy="6858001"/>
            <a:chOff x="0" y="0"/>
            <a:chExt cx="5760" cy="4320"/>
          </a:xfrm>
        </p:grpSpPr>
        <p:sp>
          <p:nvSpPr>
            <p:cNvPr id="38914" name="Line 2"/>
            <p:cNvSpPr>
              <a:spLocks noChangeShapeType="1"/>
            </p:cNvSpPr>
            <p:nvPr/>
          </p:nvSpPr>
          <p:spPr bwMode="auto">
            <a:xfrm>
              <a:off x="2872" y="0"/>
              <a:ext cx="1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>
              <a:off x="0" y="2166"/>
              <a:ext cx="576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2754" y="153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2754" y="26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2736" y="321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2764" y="384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2754" y="2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2736" y="96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2160" y="2042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3504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4128" y="204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4896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76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148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1" name="Line 4"/>
          <p:cNvSpPr>
            <a:spLocks noChangeShapeType="1"/>
          </p:cNvSpPr>
          <p:nvPr/>
        </p:nvSpPr>
        <p:spPr bwMode="auto">
          <a:xfrm flipH="1">
            <a:off x="4572000" y="1"/>
            <a:ext cx="4573588" cy="3429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7315200" y="111125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410340" y="1766878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486400" y="251460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2643174" y="14285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Diámetro de tallo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7429488" y="150017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AF por planta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72866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Peso medio de fruto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143504" y="585789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# de frutos por planta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428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highlight>
                  <a:srgbClr val="00FF00"/>
                </a:highlight>
                <a:latin typeface="Arial" pitchFamily="34" charset="0"/>
                <a:cs typeface="Arial" pitchFamily="34" charset="0"/>
              </a:rPr>
              <a:t>Rendimiento por planta</a:t>
            </a:r>
          </a:p>
        </p:txBody>
      </p:sp>
    </p:spTree>
    <p:extLst>
      <p:ext uri="{BB962C8B-B14F-4D97-AF65-F5344CB8AC3E}">
        <p14:creationId xmlns:p14="http://schemas.microsoft.com/office/powerpoint/2010/main" val="4066516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0" y="0"/>
            <a:ext cx="9144001" cy="6858001"/>
            <a:chOff x="0" y="0"/>
            <a:chExt cx="5760" cy="4320"/>
          </a:xfrm>
        </p:grpSpPr>
        <p:sp>
          <p:nvSpPr>
            <p:cNvPr id="38914" name="Line 2"/>
            <p:cNvSpPr>
              <a:spLocks noChangeShapeType="1"/>
            </p:cNvSpPr>
            <p:nvPr/>
          </p:nvSpPr>
          <p:spPr bwMode="auto">
            <a:xfrm>
              <a:off x="2872" y="0"/>
              <a:ext cx="1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>
              <a:off x="0" y="2166"/>
              <a:ext cx="576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2754" y="153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2754" y="26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2736" y="321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2764" y="384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2754" y="2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2736" y="96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2160" y="2042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3504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4128" y="204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4896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76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148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1" name="Line 4"/>
          <p:cNvSpPr>
            <a:spLocks noChangeShapeType="1"/>
          </p:cNvSpPr>
          <p:nvPr/>
        </p:nvSpPr>
        <p:spPr bwMode="auto">
          <a:xfrm flipH="1">
            <a:off x="4572000" y="1"/>
            <a:ext cx="4573588" cy="3429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7315200" y="111125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410340" y="1766878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486400" y="251460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2643174" y="14285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Diámetro de tallo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7429488" y="150017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AF por planta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72866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Peso medio de fruto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143504" y="585789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# de frutos por planta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428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Rendimiento por planta</a:t>
            </a:r>
          </a:p>
        </p:txBody>
      </p:sp>
      <p:grpSp>
        <p:nvGrpSpPr>
          <p:cNvPr id="36" name="35 Grupo"/>
          <p:cNvGrpSpPr/>
          <p:nvPr/>
        </p:nvGrpSpPr>
        <p:grpSpPr>
          <a:xfrm>
            <a:off x="4500562" y="357166"/>
            <a:ext cx="142876" cy="214314"/>
            <a:chOff x="4500562" y="357166"/>
            <a:chExt cx="142876" cy="214314"/>
          </a:xfrm>
        </p:grpSpPr>
        <p:cxnSp>
          <p:nvCxnSpPr>
            <p:cNvPr id="33" name="32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39 Grupo"/>
          <p:cNvGrpSpPr/>
          <p:nvPr/>
        </p:nvGrpSpPr>
        <p:grpSpPr>
          <a:xfrm>
            <a:off x="5553082" y="2538406"/>
            <a:ext cx="142876" cy="214314"/>
            <a:chOff x="4500562" y="357166"/>
            <a:chExt cx="142876" cy="214314"/>
          </a:xfrm>
        </p:grpSpPr>
        <p:cxnSp>
          <p:nvCxnSpPr>
            <p:cNvPr id="41" name="40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Grupo"/>
          <p:cNvGrpSpPr/>
          <p:nvPr/>
        </p:nvGrpSpPr>
        <p:grpSpPr>
          <a:xfrm>
            <a:off x="6500826" y="3314699"/>
            <a:ext cx="142876" cy="214314"/>
            <a:chOff x="4500562" y="357166"/>
            <a:chExt cx="142876" cy="214314"/>
          </a:xfrm>
        </p:grpSpPr>
        <p:cxnSp>
          <p:nvCxnSpPr>
            <p:cNvPr id="44" name="43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45 Grupo"/>
          <p:cNvGrpSpPr/>
          <p:nvPr/>
        </p:nvGrpSpPr>
        <p:grpSpPr>
          <a:xfrm>
            <a:off x="4500562" y="5979126"/>
            <a:ext cx="142876" cy="214314"/>
            <a:chOff x="4500562" y="357166"/>
            <a:chExt cx="142876" cy="214314"/>
          </a:xfrm>
        </p:grpSpPr>
        <p:cxnSp>
          <p:nvCxnSpPr>
            <p:cNvPr id="47" name="46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48 Grupo"/>
          <p:cNvGrpSpPr/>
          <p:nvPr/>
        </p:nvGrpSpPr>
        <p:grpSpPr>
          <a:xfrm>
            <a:off x="1157263" y="3333749"/>
            <a:ext cx="142876" cy="214314"/>
            <a:chOff x="4500562" y="357166"/>
            <a:chExt cx="142876" cy="214314"/>
          </a:xfrm>
        </p:grpSpPr>
        <p:cxnSp>
          <p:nvCxnSpPr>
            <p:cNvPr id="50" name="49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57 Grupo"/>
          <p:cNvGrpSpPr/>
          <p:nvPr/>
        </p:nvGrpSpPr>
        <p:grpSpPr>
          <a:xfrm>
            <a:off x="1214414" y="428604"/>
            <a:ext cx="5357850" cy="5667397"/>
            <a:chOff x="1214414" y="428604"/>
            <a:chExt cx="5357850" cy="5667397"/>
          </a:xfrm>
        </p:grpSpPr>
        <p:cxnSp>
          <p:nvCxnSpPr>
            <p:cNvPr id="53" name="52 Conector recto"/>
            <p:cNvCxnSpPr/>
            <p:nvPr/>
          </p:nvCxnSpPr>
          <p:spPr>
            <a:xfrm rot="16200000" flipH="1">
              <a:off x="4036215" y="964389"/>
              <a:ext cx="2143140" cy="1071570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>
              <a:cxnSpLocks/>
            </p:cNvCxnSpPr>
            <p:nvPr/>
          </p:nvCxnSpPr>
          <p:spPr>
            <a:xfrm flipH="1">
              <a:off x="4583114" y="3428998"/>
              <a:ext cx="1989150" cy="2667003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>
              <a:cxnSpLocks/>
            </p:cNvCxnSpPr>
            <p:nvPr/>
          </p:nvCxnSpPr>
          <p:spPr>
            <a:xfrm>
              <a:off x="1214414" y="3429000"/>
              <a:ext cx="3344886" cy="2667001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 flipV="1">
              <a:off x="1214414" y="428604"/>
              <a:ext cx="3357586" cy="3000396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5643570" y="2714622"/>
              <a:ext cx="857256" cy="785816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4D6D2570-964D-4366-BB15-74988D445C51}"/>
              </a:ext>
            </a:extLst>
          </p:cNvPr>
          <p:cNvSpPr txBox="1"/>
          <p:nvPr/>
        </p:nvSpPr>
        <p:spPr>
          <a:xfrm>
            <a:off x="132756" y="972017"/>
            <a:ext cx="25670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Arquetipo</a:t>
            </a:r>
          </a:p>
          <a:p>
            <a:r>
              <a:rPr lang="es-ES" sz="24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Líneas en color rosa</a:t>
            </a:r>
            <a:endParaRPr lang="es-ES" sz="32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8FB5765-4A0B-46BB-8650-A7835E8BD802}"/>
              </a:ext>
            </a:extLst>
          </p:cNvPr>
          <p:cNvSpPr txBox="1"/>
          <p:nvPr/>
        </p:nvSpPr>
        <p:spPr>
          <a:xfrm>
            <a:off x="528292" y="1052736"/>
            <a:ext cx="82921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Inclusión de resultados.</a:t>
            </a:r>
          </a:p>
          <a:p>
            <a:endParaRPr lang="es-ES" sz="28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Elección de dos cultivares e inclusión en la gráfica poligonal del arquetipo.</a:t>
            </a: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En este caso: </a:t>
            </a: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 err="1">
                <a:latin typeface="Arial" pitchFamily="34" charset="0"/>
                <a:cs typeface="Arial" pitchFamily="34" charset="0"/>
              </a:rPr>
              <a:t>cv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Monarch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 err="1">
                <a:latin typeface="Arial" pitchFamily="34" charset="0"/>
                <a:cs typeface="Arial" pitchFamily="34" charset="0"/>
              </a:rPr>
              <a:t>cv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. Cortez</a:t>
            </a:r>
          </a:p>
        </p:txBody>
      </p:sp>
    </p:spTree>
    <p:extLst>
      <p:ext uri="{BB962C8B-B14F-4D97-AF65-F5344CB8AC3E}">
        <p14:creationId xmlns:p14="http://schemas.microsoft.com/office/powerpoint/2010/main" val="1000040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04" y="116634"/>
            <a:ext cx="9072000" cy="642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 redondeado"/>
          <p:cNvSpPr/>
          <p:nvPr/>
        </p:nvSpPr>
        <p:spPr>
          <a:xfrm>
            <a:off x="179512" y="4689176"/>
            <a:ext cx="8424936" cy="324000"/>
          </a:xfrm>
          <a:prstGeom prst="roundRect">
            <a:avLst/>
          </a:prstGeom>
          <a:solidFill>
            <a:srgbClr val="F4FA0E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 redondeado"/>
          <p:cNvSpPr/>
          <p:nvPr/>
        </p:nvSpPr>
        <p:spPr>
          <a:xfrm>
            <a:off x="179512" y="1428736"/>
            <a:ext cx="8447736" cy="324000"/>
          </a:xfrm>
          <a:prstGeom prst="roundRect">
            <a:avLst/>
          </a:prstGeom>
          <a:solidFill>
            <a:srgbClr val="F4FA0E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8C8115-0497-41E6-B522-CFFA7DB1B194}"/>
              </a:ext>
            </a:extLst>
          </p:cNvPr>
          <p:cNvSpPr txBox="1"/>
          <p:nvPr/>
        </p:nvSpPr>
        <p:spPr>
          <a:xfrm>
            <a:off x="1835696" y="1412776"/>
            <a:ext cx="58326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Arial" pitchFamily="34" charset="0"/>
                <a:cs typeface="Arial" pitchFamily="34" charset="0"/>
              </a:rPr>
              <a:t>En este ejercicio, es necesario considerar la significancia estadística (*,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ns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) indicada en el cuadro anterior para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cv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Monarch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y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cv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. Cortez, </a:t>
            </a:r>
          </a:p>
        </p:txBody>
      </p:sp>
    </p:spTree>
    <p:extLst>
      <p:ext uri="{BB962C8B-B14F-4D97-AF65-F5344CB8AC3E}">
        <p14:creationId xmlns:p14="http://schemas.microsoft.com/office/powerpoint/2010/main" val="428718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ctágono 1">
            <a:extLst>
              <a:ext uri="{FF2B5EF4-FFF2-40B4-BE49-F238E27FC236}">
                <a16:creationId xmlns:a16="http://schemas.microsoft.com/office/drawing/2014/main" id="{3C063522-5E94-4FC5-91F5-BB9FA6E2FA37}"/>
              </a:ext>
            </a:extLst>
          </p:cNvPr>
          <p:cNvSpPr/>
          <p:nvPr/>
        </p:nvSpPr>
        <p:spPr>
          <a:xfrm rot="1243500">
            <a:off x="4021851" y="2967209"/>
            <a:ext cx="4947155" cy="3492844"/>
          </a:xfrm>
          <a:prstGeom prst="oc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 atributo pertenece a un nivel de organizaci</a:t>
            </a:r>
            <a:r>
              <a:rPr lang="es-MX" sz="24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ón predefinido, es decir, </a:t>
            </a:r>
            <a:r>
              <a:rPr lang="es-MX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morfológico, anat</a:t>
            </a:r>
            <a:r>
              <a:rPr lang="es-MX" sz="24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ómico, </a:t>
            </a:r>
            <a:r>
              <a:rPr lang="es-MX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fisiológico o bioquímico. </a:t>
            </a:r>
          </a:p>
          <a:p>
            <a:pPr algn="ctr"/>
            <a:endParaRPr lang="es-ES" sz="3200" dirty="0">
              <a:solidFill>
                <a:srgbClr val="0000FF"/>
              </a:solidFill>
            </a:endParaRPr>
          </a:p>
        </p:txBody>
      </p:sp>
      <p:sp>
        <p:nvSpPr>
          <p:cNvPr id="4" name="Triángulo rectángulo 3">
            <a:extLst>
              <a:ext uri="{FF2B5EF4-FFF2-40B4-BE49-F238E27FC236}">
                <a16:creationId xmlns:a16="http://schemas.microsoft.com/office/drawing/2014/main" id="{DC81AEFE-F3DB-4961-8728-C5626BB5245D}"/>
              </a:ext>
            </a:extLst>
          </p:cNvPr>
          <p:cNvSpPr/>
          <p:nvPr/>
        </p:nvSpPr>
        <p:spPr>
          <a:xfrm rot="20163439">
            <a:off x="684469" y="-1675450"/>
            <a:ext cx="7107657" cy="4880309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elaboración de un </a:t>
            </a:r>
          </a:p>
          <a:p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arquetipo inicia con la </a:t>
            </a:r>
          </a:p>
          <a:p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elección de los atributos seguidos de los postulados correspondientes en un número equivalente al número </a:t>
            </a:r>
            <a:r>
              <a:rPr lang="es-MX" sz="24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variables.</a:t>
            </a:r>
            <a:endParaRPr lang="es-MX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515C1FB2-B9B7-42D5-9CA8-68B327F2B7A9}"/>
              </a:ext>
            </a:extLst>
          </p:cNvPr>
          <p:cNvSpPr/>
          <p:nvPr/>
        </p:nvSpPr>
        <p:spPr>
          <a:xfrm>
            <a:off x="362067" y="4857640"/>
            <a:ext cx="2872896" cy="1828800"/>
          </a:xfrm>
          <a:custGeom>
            <a:avLst/>
            <a:gdLst>
              <a:gd name="connsiteX0" fmla="*/ 0 w 2363769"/>
              <a:gd name="connsiteY0" fmla="*/ 14067 h 1828800"/>
              <a:gd name="connsiteX1" fmla="*/ 0 w 2363769"/>
              <a:gd name="connsiteY1" fmla="*/ 14067 h 1828800"/>
              <a:gd name="connsiteX2" fmla="*/ 168812 w 2363769"/>
              <a:gd name="connsiteY2" fmla="*/ 436098 h 1828800"/>
              <a:gd name="connsiteX3" fmla="*/ 464234 w 2363769"/>
              <a:gd name="connsiteY3" fmla="*/ 1055077 h 1828800"/>
              <a:gd name="connsiteX4" fmla="*/ 1125415 w 2363769"/>
              <a:gd name="connsiteY4" fmla="*/ 1772529 h 1828800"/>
              <a:gd name="connsiteX5" fmla="*/ 1378634 w 2363769"/>
              <a:gd name="connsiteY5" fmla="*/ 1814732 h 1828800"/>
              <a:gd name="connsiteX6" fmla="*/ 2363372 w 2363769"/>
              <a:gd name="connsiteY6" fmla="*/ 1828800 h 1828800"/>
              <a:gd name="connsiteX7" fmla="*/ 2250831 w 2363769"/>
              <a:gd name="connsiteY7" fmla="*/ 1617784 h 1828800"/>
              <a:gd name="connsiteX8" fmla="*/ 2236763 w 2363769"/>
              <a:gd name="connsiteY8" fmla="*/ 1420837 h 1828800"/>
              <a:gd name="connsiteX9" fmla="*/ 2349305 w 2363769"/>
              <a:gd name="connsiteY9" fmla="*/ 731520 h 1828800"/>
              <a:gd name="connsiteX10" fmla="*/ 2349305 w 2363769"/>
              <a:gd name="connsiteY10" fmla="*/ 393895 h 1828800"/>
              <a:gd name="connsiteX11" fmla="*/ 2264898 w 2363769"/>
              <a:gd name="connsiteY11" fmla="*/ 309489 h 1828800"/>
              <a:gd name="connsiteX12" fmla="*/ 2180492 w 2363769"/>
              <a:gd name="connsiteY12" fmla="*/ 281354 h 1828800"/>
              <a:gd name="connsiteX13" fmla="*/ 1702191 w 2363769"/>
              <a:gd name="connsiteY13" fmla="*/ 126609 h 1828800"/>
              <a:gd name="connsiteX14" fmla="*/ 1420837 w 2363769"/>
              <a:gd name="connsiteY14" fmla="*/ 84406 h 1828800"/>
              <a:gd name="connsiteX15" fmla="*/ 1209822 w 2363769"/>
              <a:gd name="connsiteY15" fmla="*/ 56270 h 1828800"/>
              <a:gd name="connsiteX16" fmla="*/ 759655 w 2363769"/>
              <a:gd name="connsiteY16" fmla="*/ 0 h 1828800"/>
              <a:gd name="connsiteX17" fmla="*/ 0 w 2363769"/>
              <a:gd name="connsiteY17" fmla="*/ 14067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363769" h="1828800">
                <a:moveTo>
                  <a:pt x="0" y="14067"/>
                </a:moveTo>
                <a:lnTo>
                  <a:pt x="0" y="14067"/>
                </a:lnTo>
                <a:cubicBezTo>
                  <a:pt x="56271" y="154744"/>
                  <a:pt x="107103" y="297720"/>
                  <a:pt x="168812" y="436098"/>
                </a:cubicBezTo>
                <a:cubicBezTo>
                  <a:pt x="261926" y="644898"/>
                  <a:pt x="341058" y="862475"/>
                  <a:pt x="464234" y="1055077"/>
                </a:cubicBezTo>
                <a:cubicBezTo>
                  <a:pt x="495843" y="1104503"/>
                  <a:pt x="878551" y="1676969"/>
                  <a:pt x="1125415" y="1772529"/>
                </a:cubicBezTo>
                <a:cubicBezTo>
                  <a:pt x="1205215" y="1803419"/>
                  <a:pt x="1293152" y="1810846"/>
                  <a:pt x="1378634" y="1814732"/>
                </a:cubicBezTo>
                <a:cubicBezTo>
                  <a:pt x="1706575" y="1829638"/>
                  <a:pt x="2035126" y="1824111"/>
                  <a:pt x="2363372" y="1828800"/>
                </a:cubicBezTo>
                <a:cubicBezTo>
                  <a:pt x="2325858" y="1758461"/>
                  <a:pt x="2274459" y="1693919"/>
                  <a:pt x="2250831" y="1617784"/>
                </a:cubicBezTo>
                <a:cubicBezTo>
                  <a:pt x="2231323" y="1554925"/>
                  <a:pt x="2233705" y="1486582"/>
                  <a:pt x="2236763" y="1420837"/>
                </a:cubicBezTo>
                <a:cubicBezTo>
                  <a:pt x="2253650" y="1057770"/>
                  <a:pt x="2270743" y="1045765"/>
                  <a:pt x="2349305" y="731520"/>
                </a:cubicBezTo>
                <a:cubicBezTo>
                  <a:pt x="2357329" y="627209"/>
                  <a:pt x="2377392" y="499222"/>
                  <a:pt x="2349305" y="393895"/>
                </a:cubicBezTo>
                <a:cubicBezTo>
                  <a:pt x="2340981" y="362680"/>
                  <a:pt x="2294865" y="322807"/>
                  <a:pt x="2264898" y="309489"/>
                </a:cubicBezTo>
                <a:cubicBezTo>
                  <a:pt x="2237797" y="297444"/>
                  <a:pt x="2207420" y="293782"/>
                  <a:pt x="2180492" y="281354"/>
                </a:cubicBezTo>
                <a:cubicBezTo>
                  <a:pt x="1935876" y="168455"/>
                  <a:pt x="2231329" y="205979"/>
                  <a:pt x="1702191" y="126609"/>
                </a:cubicBezTo>
                <a:lnTo>
                  <a:pt x="1420837" y="84406"/>
                </a:lnTo>
                <a:lnTo>
                  <a:pt x="1209822" y="56270"/>
                </a:lnTo>
                <a:cubicBezTo>
                  <a:pt x="1044110" y="31900"/>
                  <a:pt x="922683" y="2433"/>
                  <a:pt x="759655" y="0"/>
                </a:cubicBezTo>
                <a:lnTo>
                  <a:pt x="0" y="1406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ejemplo:</a:t>
            </a:r>
          </a:p>
        </p:txBody>
      </p:sp>
    </p:spTree>
    <p:extLst>
      <p:ext uri="{BB962C8B-B14F-4D97-AF65-F5344CB8AC3E}">
        <p14:creationId xmlns:p14="http://schemas.microsoft.com/office/powerpoint/2010/main" val="425453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6FA508-088E-47A5-AAE3-71F46F13C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04" y="116634"/>
            <a:ext cx="9072000" cy="642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6 Rectángulo redondeado">
            <a:extLst>
              <a:ext uri="{FF2B5EF4-FFF2-40B4-BE49-F238E27FC236}">
                <a16:creationId xmlns:a16="http://schemas.microsoft.com/office/drawing/2014/main" id="{FD40A2B9-34F3-42DF-A8A8-580128C1FED3}"/>
              </a:ext>
            </a:extLst>
          </p:cNvPr>
          <p:cNvSpPr/>
          <p:nvPr/>
        </p:nvSpPr>
        <p:spPr>
          <a:xfrm>
            <a:off x="179512" y="4689176"/>
            <a:ext cx="8424936" cy="324000"/>
          </a:xfrm>
          <a:prstGeom prst="roundRect">
            <a:avLst/>
          </a:prstGeom>
          <a:solidFill>
            <a:srgbClr val="F4FA0E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8 Rectángulo redondeado">
            <a:extLst>
              <a:ext uri="{FF2B5EF4-FFF2-40B4-BE49-F238E27FC236}">
                <a16:creationId xmlns:a16="http://schemas.microsoft.com/office/drawing/2014/main" id="{96E50B18-ED0D-4829-A75F-FC5B2255C2AF}"/>
              </a:ext>
            </a:extLst>
          </p:cNvPr>
          <p:cNvSpPr/>
          <p:nvPr/>
        </p:nvSpPr>
        <p:spPr>
          <a:xfrm>
            <a:off x="179512" y="1428736"/>
            <a:ext cx="8447736" cy="324000"/>
          </a:xfrm>
          <a:prstGeom prst="roundRect">
            <a:avLst/>
          </a:prstGeom>
          <a:solidFill>
            <a:srgbClr val="F4FA0E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A1BA1AFC-218D-432E-B191-506CAC4711EF}"/>
              </a:ext>
            </a:extLst>
          </p:cNvPr>
          <p:cNvSpPr/>
          <p:nvPr/>
        </p:nvSpPr>
        <p:spPr>
          <a:xfrm>
            <a:off x="2025355" y="1428736"/>
            <a:ext cx="360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E0EDD196-C5A8-4076-B84B-E0BCC341593E}"/>
              </a:ext>
            </a:extLst>
          </p:cNvPr>
          <p:cNvSpPr/>
          <p:nvPr/>
        </p:nvSpPr>
        <p:spPr>
          <a:xfrm>
            <a:off x="2055207" y="4667244"/>
            <a:ext cx="324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C2ACEDA7-EC04-4989-9E35-84983E8A3E01}"/>
              </a:ext>
            </a:extLst>
          </p:cNvPr>
          <p:cNvSpPr/>
          <p:nvPr/>
        </p:nvSpPr>
        <p:spPr>
          <a:xfrm>
            <a:off x="3670180" y="1412776"/>
            <a:ext cx="360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5F59D03-E8F5-47D0-B514-4F39D68496E4}"/>
              </a:ext>
            </a:extLst>
          </p:cNvPr>
          <p:cNvSpPr/>
          <p:nvPr/>
        </p:nvSpPr>
        <p:spPr>
          <a:xfrm>
            <a:off x="3664032" y="4682980"/>
            <a:ext cx="360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2E88FDB0-B067-4E61-BF72-3456D7ECA403}"/>
              </a:ext>
            </a:extLst>
          </p:cNvPr>
          <p:cNvSpPr/>
          <p:nvPr/>
        </p:nvSpPr>
        <p:spPr>
          <a:xfrm>
            <a:off x="5176200" y="1412776"/>
            <a:ext cx="360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193F10D7-4BAF-40EB-8AE1-F5157066685F}"/>
              </a:ext>
            </a:extLst>
          </p:cNvPr>
          <p:cNvSpPr/>
          <p:nvPr/>
        </p:nvSpPr>
        <p:spPr>
          <a:xfrm>
            <a:off x="5191936" y="4725184"/>
            <a:ext cx="360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03B0A744-9A4C-49F9-A79C-18A20F8BCE32}"/>
              </a:ext>
            </a:extLst>
          </p:cNvPr>
          <p:cNvSpPr/>
          <p:nvPr/>
        </p:nvSpPr>
        <p:spPr>
          <a:xfrm>
            <a:off x="6646204" y="4697048"/>
            <a:ext cx="360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075B0867-8CC1-43C7-8CFA-8A82DF8B1FB8}"/>
              </a:ext>
            </a:extLst>
          </p:cNvPr>
          <p:cNvSpPr/>
          <p:nvPr/>
        </p:nvSpPr>
        <p:spPr>
          <a:xfrm>
            <a:off x="6602292" y="1412776"/>
            <a:ext cx="324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F4A61A9-3F69-46D2-B7EA-4296EE711D36}"/>
              </a:ext>
            </a:extLst>
          </p:cNvPr>
          <p:cNvSpPr/>
          <p:nvPr/>
        </p:nvSpPr>
        <p:spPr>
          <a:xfrm>
            <a:off x="8252312" y="1412776"/>
            <a:ext cx="288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001B7CA-40DA-4B55-BCEB-256B3AD7B7EE}"/>
              </a:ext>
            </a:extLst>
          </p:cNvPr>
          <p:cNvSpPr/>
          <p:nvPr/>
        </p:nvSpPr>
        <p:spPr>
          <a:xfrm>
            <a:off x="8258476" y="4651508"/>
            <a:ext cx="288000" cy="360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B56F608-0FF2-47E9-AFED-061DDE6A1683}"/>
              </a:ext>
            </a:extLst>
          </p:cNvPr>
          <p:cNvSpPr txBox="1"/>
          <p:nvPr/>
        </p:nvSpPr>
        <p:spPr>
          <a:xfrm>
            <a:off x="1655676" y="3073236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highlight>
                  <a:srgbClr val="00FFFF"/>
                </a:highlight>
                <a:latin typeface="Arial" pitchFamily="34" charset="0"/>
                <a:cs typeface="Arial" pitchFamily="34" charset="0"/>
              </a:rPr>
              <a:t>Significancia estadística</a:t>
            </a:r>
          </a:p>
        </p:txBody>
      </p:sp>
    </p:spTree>
    <p:extLst>
      <p:ext uri="{BB962C8B-B14F-4D97-AF65-F5344CB8AC3E}">
        <p14:creationId xmlns:p14="http://schemas.microsoft.com/office/powerpoint/2010/main" val="388011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0" y="0"/>
            <a:ext cx="9144001" cy="6858001"/>
            <a:chOff x="0" y="0"/>
            <a:chExt cx="5760" cy="4320"/>
          </a:xfrm>
        </p:grpSpPr>
        <p:sp>
          <p:nvSpPr>
            <p:cNvPr id="38914" name="Line 2"/>
            <p:cNvSpPr>
              <a:spLocks noChangeShapeType="1"/>
            </p:cNvSpPr>
            <p:nvPr/>
          </p:nvSpPr>
          <p:spPr bwMode="auto">
            <a:xfrm>
              <a:off x="2872" y="0"/>
              <a:ext cx="1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>
              <a:off x="0" y="2166"/>
              <a:ext cx="576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2754" y="153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2754" y="26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2736" y="321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2764" y="384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2754" y="2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2736" y="96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2160" y="2042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3504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4128" y="204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4896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76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148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4953000" y="0"/>
            <a:ext cx="838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</a:t>
            </a:r>
            <a:r>
              <a:rPr kumimoji="0" lang="es-MX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ns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8305800" y="2971800"/>
            <a:ext cx="838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</a:t>
            </a:r>
            <a:r>
              <a:rPr kumimoji="0" lang="es-MX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ns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3657600" y="6400800"/>
            <a:ext cx="838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MX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ns</a:t>
            </a: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0" y="2819400"/>
            <a:ext cx="838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MX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ns</a:t>
            </a:r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 flipH="1">
            <a:off x="4572000" y="1"/>
            <a:ext cx="4573588" cy="3429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7315200" y="111125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410340" y="1766878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486400" y="251460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8358214" y="500042"/>
            <a:ext cx="838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</a:t>
            </a:r>
            <a:r>
              <a:rPr kumimoji="0" lang="es-MX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ns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643174" y="14285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Diámetro de tallo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7429488" y="150017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AF por planta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72866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Peso medio de fruto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143504" y="585789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# de frutos por planta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428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Rendimiento por planta</a:t>
            </a:r>
          </a:p>
        </p:txBody>
      </p:sp>
      <p:grpSp>
        <p:nvGrpSpPr>
          <p:cNvPr id="36" name="35 Grupo"/>
          <p:cNvGrpSpPr/>
          <p:nvPr/>
        </p:nvGrpSpPr>
        <p:grpSpPr>
          <a:xfrm>
            <a:off x="4500562" y="357166"/>
            <a:ext cx="142876" cy="214314"/>
            <a:chOff x="4500562" y="357166"/>
            <a:chExt cx="142876" cy="214314"/>
          </a:xfrm>
        </p:grpSpPr>
        <p:cxnSp>
          <p:nvCxnSpPr>
            <p:cNvPr id="33" name="32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39 Grupo"/>
          <p:cNvGrpSpPr/>
          <p:nvPr/>
        </p:nvGrpSpPr>
        <p:grpSpPr>
          <a:xfrm>
            <a:off x="5553082" y="2538406"/>
            <a:ext cx="142876" cy="214314"/>
            <a:chOff x="4500562" y="357166"/>
            <a:chExt cx="142876" cy="214314"/>
          </a:xfrm>
        </p:grpSpPr>
        <p:cxnSp>
          <p:nvCxnSpPr>
            <p:cNvPr id="41" name="40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Grupo"/>
          <p:cNvGrpSpPr/>
          <p:nvPr/>
        </p:nvGrpSpPr>
        <p:grpSpPr>
          <a:xfrm>
            <a:off x="6500826" y="3314699"/>
            <a:ext cx="142876" cy="214314"/>
            <a:chOff x="4500562" y="357166"/>
            <a:chExt cx="142876" cy="214314"/>
          </a:xfrm>
        </p:grpSpPr>
        <p:cxnSp>
          <p:nvCxnSpPr>
            <p:cNvPr id="44" name="43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45 Grupo"/>
          <p:cNvGrpSpPr/>
          <p:nvPr/>
        </p:nvGrpSpPr>
        <p:grpSpPr>
          <a:xfrm>
            <a:off x="4500562" y="5979126"/>
            <a:ext cx="142876" cy="214314"/>
            <a:chOff x="4500562" y="357166"/>
            <a:chExt cx="142876" cy="214314"/>
          </a:xfrm>
        </p:grpSpPr>
        <p:cxnSp>
          <p:nvCxnSpPr>
            <p:cNvPr id="47" name="46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48 Grupo"/>
          <p:cNvGrpSpPr/>
          <p:nvPr/>
        </p:nvGrpSpPr>
        <p:grpSpPr>
          <a:xfrm>
            <a:off x="1157263" y="3333749"/>
            <a:ext cx="142876" cy="214314"/>
            <a:chOff x="4500562" y="357166"/>
            <a:chExt cx="142876" cy="214314"/>
          </a:xfrm>
        </p:grpSpPr>
        <p:cxnSp>
          <p:nvCxnSpPr>
            <p:cNvPr id="50" name="49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57 Grupo"/>
          <p:cNvGrpSpPr/>
          <p:nvPr/>
        </p:nvGrpSpPr>
        <p:grpSpPr>
          <a:xfrm>
            <a:off x="1214414" y="428604"/>
            <a:ext cx="5357850" cy="5667397"/>
            <a:chOff x="1214414" y="428604"/>
            <a:chExt cx="5357850" cy="5667397"/>
          </a:xfrm>
        </p:grpSpPr>
        <p:cxnSp>
          <p:nvCxnSpPr>
            <p:cNvPr id="53" name="52 Conector recto"/>
            <p:cNvCxnSpPr/>
            <p:nvPr/>
          </p:nvCxnSpPr>
          <p:spPr>
            <a:xfrm rot="16200000" flipH="1">
              <a:off x="4036215" y="964389"/>
              <a:ext cx="2143140" cy="1071570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>
              <a:cxnSpLocks/>
            </p:cNvCxnSpPr>
            <p:nvPr/>
          </p:nvCxnSpPr>
          <p:spPr>
            <a:xfrm flipH="1">
              <a:off x="4583114" y="3428998"/>
              <a:ext cx="1989150" cy="2667003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>
              <a:cxnSpLocks/>
            </p:cNvCxnSpPr>
            <p:nvPr/>
          </p:nvCxnSpPr>
          <p:spPr>
            <a:xfrm>
              <a:off x="1214414" y="3429000"/>
              <a:ext cx="3344886" cy="2667001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 flipV="1">
              <a:off x="1214414" y="428604"/>
              <a:ext cx="3357586" cy="3000396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5643570" y="2714622"/>
              <a:ext cx="857256" cy="785816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4D6D2570-964D-4366-BB15-74988D445C51}"/>
              </a:ext>
            </a:extLst>
          </p:cNvPr>
          <p:cNvSpPr txBox="1"/>
          <p:nvPr/>
        </p:nvSpPr>
        <p:spPr>
          <a:xfrm>
            <a:off x="132756" y="972017"/>
            <a:ext cx="25670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Arquetipo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Líneas en color rosa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A20E965-E541-400A-B5F1-11E467A6A25F}"/>
              </a:ext>
            </a:extLst>
          </p:cNvPr>
          <p:cNvSpPr txBox="1"/>
          <p:nvPr/>
        </p:nvSpPr>
        <p:spPr>
          <a:xfrm>
            <a:off x="70637" y="5432565"/>
            <a:ext cx="37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*     Diferencia significativa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ns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Sin diferencia significativa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AA4D399-8376-4907-B351-F12C636A629E}"/>
              </a:ext>
            </a:extLst>
          </p:cNvPr>
          <p:cNvSpPr/>
          <p:nvPr/>
        </p:nvSpPr>
        <p:spPr>
          <a:xfrm>
            <a:off x="70637" y="5301208"/>
            <a:ext cx="388122" cy="1008112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540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3" grpId="0"/>
      <p:bldP spid="38945" grpId="0"/>
      <p:bldP spid="38947" grpId="0"/>
      <p:bldP spid="38949" grpId="0"/>
      <p:bldP spid="25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0" y="0"/>
            <a:ext cx="9144001" cy="6858001"/>
            <a:chOff x="0" y="0"/>
            <a:chExt cx="5760" cy="4320"/>
          </a:xfrm>
        </p:grpSpPr>
        <p:sp>
          <p:nvSpPr>
            <p:cNvPr id="4" name="Line 2"/>
            <p:cNvSpPr>
              <a:spLocks noChangeShapeType="1"/>
            </p:cNvSpPr>
            <p:nvPr/>
          </p:nvSpPr>
          <p:spPr bwMode="auto">
            <a:xfrm>
              <a:off x="2872" y="0"/>
              <a:ext cx="1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0" y="2166"/>
              <a:ext cx="576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754" y="153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754" y="26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736" y="321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764" y="384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2754" y="2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736" y="96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60" y="2042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504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128" y="204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896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76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48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2643174" y="14285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Diámetro de tallo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7429488" y="150017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AF por planta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72866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Peso medio de fruto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5143504" y="585789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# de frutos por planta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42844" y="378619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Rendimiento por planta</a:t>
            </a:r>
          </a:p>
        </p:txBody>
      </p:sp>
      <p:cxnSp>
        <p:nvCxnSpPr>
          <p:cNvPr id="29" name="28 Conector recto"/>
          <p:cNvCxnSpPr/>
          <p:nvPr/>
        </p:nvCxnSpPr>
        <p:spPr>
          <a:xfrm>
            <a:off x="4572000" y="428604"/>
            <a:ext cx="2857520" cy="857256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cxnSpLocks/>
          </p:cNvCxnSpPr>
          <p:nvPr/>
        </p:nvCxnSpPr>
        <p:spPr>
          <a:xfrm flipH="1">
            <a:off x="4557712" y="3463000"/>
            <a:ext cx="2085990" cy="274279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cxnSpLocks/>
          </p:cNvCxnSpPr>
          <p:nvPr/>
        </p:nvCxnSpPr>
        <p:spPr>
          <a:xfrm>
            <a:off x="1259632" y="3428998"/>
            <a:ext cx="3310771" cy="263050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flipV="1">
            <a:off x="1115616" y="462604"/>
            <a:ext cx="3357586" cy="3000396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ine 4"/>
          <p:cNvSpPr>
            <a:spLocks noChangeShapeType="1"/>
          </p:cNvSpPr>
          <p:nvPr/>
        </p:nvSpPr>
        <p:spPr bwMode="auto">
          <a:xfrm flipH="1">
            <a:off x="4572000" y="1"/>
            <a:ext cx="4573588" cy="3429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7315200" y="111125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6410340" y="1766878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5486400" y="2514600"/>
            <a:ext cx="304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cxnSp>
        <p:nvCxnSpPr>
          <p:cNvPr id="53" name="52 Conector recto"/>
          <p:cNvCxnSpPr/>
          <p:nvPr/>
        </p:nvCxnSpPr>
        <p:spPr>
          <a:xfrm rot="5400000">
            <a:off x="5929323" y="1928802"/>
            <a:ext cx="2143139" cy="857256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10800000" flipV="1">
            <a:off x="260070" y="1268757"/>
            <a:ext cx="1071570" cy="2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214282" y="914541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itchFamily="34" charset="0"/>
                <a:cs typeface="Arial" pitchFamily="34" charset="0"/>
              </a:rPr>
              <a:t>Monarch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59 Conector recto"/>
          <p:cNvCxnSpPr>
            <a:cxnSpLocks/>
          </p:cNvCxnSpPr>
          <p:nvPr/>
        </p:nvCxnSpPr>
        <p:spPr>
          <a:xfrm flipH="1" flipV="1">
            <a:off x="4539884" y="425431"/>
            <a:ext cx="1048934" cy="2218166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>
            <a:cxnSpLocks/>
          </p:cNvCxnSpPr>
          <p:nvPr/>
        </p:nvCxnSpPr>
        <p:spPr>
          <a:xfrm flipH="1" flipV="1">
            <a:off x="5606294" y="2636912"/>
            <a:ext cx="983445" cy="775122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flipV="1">
            <a:off x="4572000" y="3429000"/>
            <a:ext cx="2000264" cy="857256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2357422" y="3429000"/>
            <a:ext cx="2214578" cy="857256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1928794" y="785794"/>
            <a:ext cx="3071834" cy="2214578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o 27">
            <a:extLst>
              <a:ext uri="{FF2B5EF4-FFF2-40B4-BE49-F238E27FC236}">
                <a16:creationId xmlns:a16="http://schemas.microsoft.com/office/drawing/2014/main" id="{AA773140-2BFB-44C5-A94A-3F5AE7EA4AD3}"/>
              </a:ext>
            </a:extLst>
          </p:cNvPr>
          <p:cNvGrpSpPr/>
          <p:nvPr/>
        </p:nvGrpSpPr>
        <p:grpSpPr>
          <a:xfrm>
            <a:off x="28932" y="-19050"/>
            <a:ext cx="9167482" cy="6880225"/>
            <a:chOff x="28932" y="-19050"/>
            <a:chExt cx="9167482" cy="6880225"/>
          </a:xfrm>
        </p:grpSpPr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8305800" y="2971800"/>
              <a:ext cx="838200" cy="460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5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MX" dirty="0">
                  <a:solidFill>
                    <a:srgbClr val="000000"/>
                  </a:solidFill>
                </a:rPr>
                <a:t>* </a:t>
              </a:r>
              <a:r>
                <a:rPr lang="es-MX" dirty="0" err="1">
                  <a:solidFill>
                    <a:srgbClr val="000000"/>
                  </a:solidFill>
                </a:rPr>
                <a:t>ns</a:t>
              </a:r>
              <a:endParaRPr lang="es-MX" dirty="0">
                <a:solidFill>
                  <a:srgbClr val="000000"/>
                </a:solidFill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3657600" y="6400800"/>
              <a:ext cx="838200" cy="460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5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MX">
                  <a:solidFill>
                    <a:srgbClr val="000000"/>
                  </a:solidFill>
                </a:rPr>
                <a:t>* ns</a:t>
              </a:r>
            </a:p>
          </p:txBody>
        </p:sp>
        <p:sp>
          <p:nvSpPr>
            <p:cNvPr id="21" name="Text Box 37"/>
            <p:cNvSpPr txBox="1">
              <a:spLocks noChangeArrowheads="1"/>
            </p:cNvSpPr>
            <p:nvPr/>
          </p:nvSpPr>
          <p:spPr bwMode="auto">
            <a:xfrm>
              <a:off x="28932" y="2800350"/>
              <a:ext cx="838200" cy="460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5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MX">
                  <a:solidFill>
                    <a:srgbClr val="000000"/>
                  </a:solidFill>
                </a:rPr>
                <a:t>* ns</a:t>
              </a: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8358214" y="500042"/>
              <a:ext cx="838200" cy="460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5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MX" dirty="0">
                  <a:solidFill>
                    <a:srgbClr val="000000"/>
                  </a:solidFill>
                </a:rPr>
                <a:t>* </a:t>
              </a:r>
              <a:r>
                <a:rPr lang="es-MX" dirty="0" err="1">
                  <a:solidFill>
                    <a:srgbClr val="000000"/>
                  </a:solidFill>
                </a:rPr>
                <a:t>ns</a:t>
              </a:r>
              <a:endParaRPr lang="es-MX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4815246" y="-19050"/>
              <a:ext cx="838200" cy="460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5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MX" dirty="0">
                  <a:solidFill>
                    <a:srgbClr val="000000"/>
                  </a:solidFill>
                </a:rPr>
                <a:t>* </a:t>
              </a:r>
              <a:r>
                <a:rPr lang="es-MX" dirty="0" err="1">
                  <a:solidFill>
                    <a:srgbClr val="000000"/>
                  </a:solidFill>
                </a:rPr>
                <a:t>ns</a:t>
              </a:r>
              <a:endParaRPr lang="es-MX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35496" y="69314"/>
            <a:ext cx="8816548" cy="6555346"/>
            <a:chOff x="33720" y="71414"/>
            <a:chExt cx="8816548" cy="6555346"/>
          </a:xfrm>
        </p:grpSpPr>
        <p:sp>
          <p:nvSpPr>
            <p:cNvPr id="81" name="80 Elipse"/>
            <p:cNvSpPr/>
            <p:nvPr/>
          </p:nvSpPr>
          <p:spPr>
            <a:xfrm>
              <a:off x="5000628" y="71414"/>
              <a:ext cx="252000" cy="252000"/>
            </a:xfrm>
            <a:prstGeom prst="ellipse">
              <a:avLst/>
            </a:prstGeom>
            <a:solidFill>
              <a:srgbClr val="00B0F0">
                <a:alpha val="29000"/>
              </a:srgb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81 Elipse"/>
            <p:cNvSpPr/>
            <p:nvPr/>
          </p:nvSpPr>
          <p:spPr>
            <a:xfrm>
              <a:off x="8598268" y="553686"/>
              <a:ext cx="252000" cy="288000"/>
            </a:xfrm>
            <a:prstGeom prst="ellipse">
              <a:avLst/>
            </a:prstGeom>
            <a:solidFill>
              <a:srgbClr val="00B0F0">
                <a:alpha val="29000"/>
              </a:srgb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3" name="82 Elipse"/>
            <p:cNvSpPr/>
            <p:nvPr/>
          </p:nvSpPr>
          <p:spPr>
            <a:xfrm>
              <a:off x="8534842" y="3034124"/>
              <a:ext cx="252000" cy="252000"/>
            </a:xfrm>
            <a:prstGeom prst="ellipse">
              <a:avLst/>
            </a:prstGeom>
            <a:solidFill>
              <a:srgbClr val="00B0F0">
                <a:alpha val="29000"/>
              </a:srgb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4" name="83 Elipse"/>
            <p:cNvSpPr/>
            <p:nvPr/>
          </p:nvSpPr>
          <p:spPr>
            <a:xfrm>
              <a:off x="3694008" y="6410760"/>
              <a:ext cx="216000" cy="216000"/>
            </a:xfrm>
            <a:prstGeom prst="ellipse">
              <a:avLst/>
            </a:prstGeom>
            <a:solidFill>
              <a:srgbClr val="00B0F0">
                <a:alpha val="29000"/>
              </a:srgb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84 Elipse"/>
            <p:cNvSpPr/>
            <p:nvPr/>
          </p:nvSpPr>
          <p:spPr>
            <a:xfrm>
              <a:off x="33720" y="2819810"/>
              <a:ext cx="216000" cy="216000"/>
            </a:xfrm>
            <a:prstGeom prst="ellipse">
              <a:avLst/>
            </a:prstGeom>
            <a:solidFill>
              <a:srgbClr val="00B0F0">
                <a:alpha val="29000"/>
              </a:srgb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cxnSp>
        <p:nvCxnSpPr>
          <p:cNvPr id="86" name="85 Conector recto"/>
          <p:cNvCxnSpPr/>
          <p:nvPr/>
        </p:nvCxnSpPr>
        <p:spPr>
          <a:xfrm rot="10800000">
            <a:off x="251616" y="1791866"/>
            <a:ext cx="864000" cy="1588"/>
          </a:xfrm>
          <a:prstGeom prst="line">
            <a:avLst/>
          </a:prstGeom>
          <a:ln w="1905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214282" y="1443125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Cortez</a:t>
            </a:r>
          </a:p>
        </p:txBody>
      </p:sp>
      <p:grpSp>
        <p:nvGrpSpPr>
          <p:cNvPr id="91" name="90 Grupo"/>
          <p:cNvGrpSpPr/>
          <p:nvPr/>
        </p:nvGrpSpPr>
        <p:grpSpPr>
          <a:xfrm>
            <a:off x="4500562" y="357166"/>
            <a:ext cx="142876" cy="214314"/>
            <a:chOff x="4500562" y="357166"/>
            <a:chExt cx="142876" cy="214314"/>
          </a:xfrm>
        </p:grpSpPr>
        <p:cxnSp>
          <p:nvCxnSpPr>
            <p:cNvPr id="92" name="91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92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93 Grupo"/>
          <p:cNvGrpSpPr/>
          <p:nvPr/>
        </p:nvGrpSpPr>
        <p:grpSpPr>
          <a:xfrm>
            <a:off x="5553082" y="2538406"/>
            <a:ext cx="142876" cy="214314"/>
            <a:chOff x="4500562" y="357166"/>
            <a:chExt cx="142876" cy="214314"/>
          </a:xfrm>
        </p:grpSpPr>
        <p:cxnSp>
          <p:nvCxnSpPr>
            <p:cNvPr id="95" name="94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96 Grupo"/>
          <p:cNvGrpSpPr/>
          <p:nvPr/>
        </p:nvGrpSpPr>
        <p:grpSpPr>
          <a:xfrm>
            <a:off x="6500826" y="3338512"/>
            <a:ext cx="142876" cy="214314"/>
            <a:chOff x="4500562" y="357166"/>
            <a:chExt cx="142876" cy="214314"/>
          </a:xfrm>
        </p:grpSpPr>
        <p:cxnSp>
          <p:nvCxnSpPr>
            <p:cNvPr id="98" name="97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98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99 Grupo"/>
          <p:cNvGrpSpPr/>
          <p:nvPr/>
        </p:nvGrpSpPr>
        <p:grpSpPr>
          <a:xfrm>
            <a:off x="4500562" y="5991484"/>
            <a:ext cx="142876" cy="214314"/>
            <a:chOff x="4500562" y="357166"/>
            <a:chExt cx="142876" cy="214314"/>
          </a:xfrm>
        </p:grpSpPr>
        <p:cxnSp>
          <p:nvCxnSpPr>
            <p:cNvPr id="101" name="100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101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102 Grupo"/>
          <p:cNvGrpSpPr/>
          <p:nvPr/>
        </p:nvGrpSpPr>
        <p:grpSpPr>
          <a:xfrm>
            <a:off x="1157263" y="3333749"/>
            <a:ext cx="142876" cy="214314"/>
            <a:chOff x="4500562" y="357166"/>
            <a:chExt cx="142876" cy="214314"/>
          </a:xfrm>
        </p:grpSpPr>
        <p:cxnSp>
          <p:nvCxnSpPr>
            <p:cNvPr id="104" name="103 Conector recto"/>
            <p:cNvCxnSpPr/>
            <p:nvPr/>
          </p:nvCxnSpPr>
          <p:spPr>
            <a:xfrm rot="5400000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104 Conector recto"/>
            <p:cNvCxnSpPr/>
            <p:nvPr/>
          </p:nvCxnSpPr>
          <p:spPr>
            <a:xfrm rot="16200000" flipH="1">
              <a:off x="4464843" y="392885"/>
              <a:ext cx="214314" cy="14287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106 Conector recto"/>
          <p:cNvCxnSpPr>
            <a:cxnSpLocks/>
          </p:cNvCxnSpPr>
          <p:nvPr/>
        </p:nvCxnSpPr>
        <p:spPr>
          <a:xfrm>
            <a:off x="4572000" y="428604"/>
            <a:ext cx="1052514" cy="2208308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Conector recto"/>
          <p:cNvCxnSpPr>
            <a:cxnSpLocks/>
          </p:cNvCxnSpPr>
          <p:nvPr/>
        </p:nvCxnSpPr>
        <p:spPr>
          <a:xfrm flipH="1">
            <a:off x="4557712" y="3390783"/>
            <a:ext cx="2014552" cy="2630505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108 Conector recto"/>
          <p:cNvCxnSpPr>
            <a:cxnSpLocks/>
          </p:cNvCxnSpPr>
          <p:nvPr/>
        </p:nvCxnSpPr>
        <p:spPr>
          <a:xfrm>
            <a:off x="1214414" y="3429000"/>
            <a:ext cx="3355989" cy="2678863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"/>
          <p:cNvCxnSpPr/>
          <p:nvPr/>
        </p:nvCxnSpPr>
        <p:spPr>
          <a:xfrm flipV="1">
            <a:off x="1214414" y="428604"/>
            <a:ext cx="3357586" cy="3000396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recto"/>
          <p:cNvCxnSpPr/>
          <p:nvPr/>
        </p:nvCxnSpPr>
        <p:spPr>
          <a:xfrm>
            <a:off x="5643570" y="2714622"/>
            <a:ext cx="928695" cy="714377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uadroTexto 76">
            <a:extLst>
              <a:ext uri="{FF2B5EF4-FFF2-40B4-BE49-F238E27FC236}">
                <a16:creationId xmlns:a16="http://schemas.microsoft.com/office/drawing/2014/main" id="{8D5EC7F8-5D7E-4C45-BDFF-54C10FDE9CF7}"/>
              </a:ext>
            </a:extLst>
          </p:cNvPr>
          <p:cNvSpPr txBox="1"/>
          <p:nvPr/>
        </p:nvSpPr>
        <p:spPr>
          <a:xfrm>
            <a:off x="161900" y="482411"/>
            <a:ext cx="15795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El arquetipo</a:t>
            </a:r>
          </a:p>
        </p:txBody>
      </p:sp>
      <p:cxnSp>
        <p:nvCxnSpPr>
          <p:cNvPr id="78" name="108 Conector recto">
            <a:extLst>
              <a:ext uri="{FF2B5EF4-FFF2-40B4-BE49-F238E27FC236}">
                <a16:creationId xmlns:a16="http://schemas.microsoft.com/office/drawing/2014/main" id="{C3B1A520-38D9-470F-892E-CABF75E35DD7}"/>
              </a:ext>
            </a:extLst>
          </p:cNvPr>
          <p:cNvCxnSpPr>
            <a:cxnSpLocks/>
          </p:cNvCxnSpPr>
          <p:nvPr/>
        </p:nvCxnSpPr>
        <p:spPr>
          <a:xfrm flipV="1">
            <a:off x="287664" y="870049"/>
            <a:ext cx="1260000" cy="1"/>
          </a:xfrm>
          <a:prstGeom prst="line">
            <a:avLst/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37812D5A-5864-4203-B7B0-F4BDFADE0D2D}"/>
              </a:ext>
            </a:extLst>
          </p:cNvPr>
          <p:cNvSpPr txBox="1"/>
          <p:nvPr/>
        </p:nvSpPr>
        <p:spPr>
          <a:xfrm>
            <a:off x="177769" y="5447068"/>
            <a:ext cx="2351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rial" pitchFamily="34" charset="0"/>
                <a:cs typeface="Arial" pitchFamily="34" charset="0"/>
              </a:rPr>
              <a:t>Significancia estadística obtenida del cuadro anterior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8C1931EF-E10A-443D-9E06-693A6323E391}"/>
              </a:ext>
            </a:extLst>
          </p:cNvPr>
          <p:cNvCxnSpPr>
            <a:cxnSpLocks/>
          </p:cNvCxnSpPr>
          <p:nvPr/>
        </p:nvCxnSpPr>
        <p:spPr>
          <a:xfrm>
            <a:off x="1857356" y="6021288"/>
            <a:ext cx="1754102" cy="479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5EAA353-6A75-49C1-9905-481D7E8E47F7}"/>
              </a:ext>
            </a:extLst>
          </p:cNvPr>
          <p:cNvSpPr txBox="1"/>
          <p:nvPr/>
        </p:nvSpPr>
        <p:spPr>
          <a:xfrm>
            <a:off x="1403648" y="249289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latin typeface="Arial" pitchFamily="34" charset="0"/>
                <a:cs typeface="Arial" pitchFamily="34" charset="0"/>
              </a:rPr>
              <a:t>Interpretación</a:t>
            </a:r>
          </a:p>
        </p:txBody>
      </p:sp>
    </p:spTree>
    <p:extLst>
      <p:ext uri="{BB962C8B-B14F-4D97-AF65-F5344CB8AC3E}">
        <p14:creationId xmlns:p14="http://schemas.microsoft.com/office/powerpoint/2010/main" val="930285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335CA26-1E10-449D-B0A0-8ADDCB8D46DD}"/>
              </a:ext>
            </a:extLst>
          </p:cNvPr>
          <p:cNvSpPr txBox="1"/>
          <p:nvPr/>
        </p:nvSpPr>
        <p:spPr>
          <a:xfrm>
            <a:off x="179511" y="332656"/>
            <a:ext cx="435648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dirty="0">
                <a:latin typeface="Arial" pitchFamily="34" charset="0"/>
                <a:cs typeface="Arial" pitchFamily="34" charset="0"/>
              </a:rPr>
              <a:t>En la comparación de los cultivares considerados, el criterio de interpretación refiere a la igualdad o diferencia con el arquetipo. El cultivar con el mayor rendimiento económico (</a:t>
            </a:r>
            <a:r>
              <a:rPr lang="es-ES" sz="2600" dirty="0" err="1">
                <a:latin typeface="Arial" pitchFamily="34" charset="0"/>
                <a:cs typeface="Arial" pitchFamily="34" charset="0"/>
              </a:rPr>
              <a:t>Monarch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), se “acerca” más a este.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8C33B48-3A52-4751-86EC-89D97092799E}"/>
              </a:ext>
            </a:extLst>
          </p:cNvPr>
          <p:cNvSpPr txBox="1"/>
          <p:nvPr/>
        </p:nvSpPr>
        <p:spPr>
          <a:xfrm>
            <a:off x="1547664" y="4457328"/>
            <a:ext cx="508830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dirty="0">
                <a:latin typeface="Arial" pitchFamily="34" charset="0"/>
                <a:cs typeface="Arial" pitchFamily="34" charset="0"/>
              </a:rPr>
              <a:t>Para efectos de este ejercicio,  una menor área foliar, se asoció un menor número de frutos y rendimiento de económico y viceversa.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A65812B-A9AD-4858-9003-A915080B71F8}"/>
              </a:ext>
            </a:extLst>
          </p:cNvPr>
          <p:cNvSpPr txBox="1"/>
          <p:nvPr/>
        </p:nvSpPr>
        <p:spPr>
          <a:xfrm>
            <a:off x="4932040" y="178762"/>
            <a:ext cx="411626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dirty="0" err="1">
                <a:latin typeface="Arial" pitchFamily="34" charset="0"/>
                <a:cs typeface="Arial" pitchFamily="34" charset="0"/>
              </a:rPr>
              <a:t>Monarch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 obtuvo un área foliar (43.48 dm², ab) que si bien no presentó diferencias significativas con </a:t>
            </a:r>
            <a:r>
              <a:rPr lang="es-ES" sz="2600" dirty="0" err="1">
                <a:latin typeface="Arial" pitchFamily="34" charset="0"/>
                <a:cs typeface="Arial" pitchFamily="34" charset="0"/>
              </a:rPr>
              <a:t>cv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 Cortez (28.10 dm², ab), obtuvo un 54.7% mayor aunada a un mayor número de frutos por planta</a:t>
            </a:r>
          </a:p>
        </p:txBody>
      </p:sp>
    </p:spTree>
    <p:extLst>
      <p:ext uri="{BB962C8B-B14F-4D97-AF65-F5344CB8AC3E}">
        <p14:creationId xmlns:p14="http://schemas.microsoft.com/office/powerpoint/2010/main" val="760504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DD8E5A7-5952-422A-8E2A-6F7AD31B62F5}"/>
              </a:ext>
            </a:extLst>
          </p:cNvPr>
          <p:cNvSpPr txBox="1"/>
          <p:nvPr/>
        </p:nvSpPr>
        <p:spPr>
          <a:xfrm>
            <a:off x="467544" y="2527468"/>
            <a:ext cx="74816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http://www.scielo.org.mx/pdf/rfm/v32n4/v32n4a7.pdf</a:t>
            </a: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" name="Flecha: a la derecha 2">
            <a:hlinkClick r:id="rId3" action="ppaction://hlinksldjump"/>
            <a:extLst>
              <a:ext uri="{FF2B5EF4-FFF2-40B4-BE49-F238E27FC236}">
                <a16:creationId xmlns:a16="http://schemas.microsoft.com/office/drawing/2014/main" id="{BDAC41BF-4795-4DC0-B376-2B80C387196C}"/>
              </a:ext>
            </a:extLst>
          </p:cNvPr>
          <p:cNvSpPr/>
          <p:nvPr/>
        </p:nvSpPr>
        <p:spPr>
          <a:xfrm flipH="1">
            <a:off x="7623078" y="2467238"/>
            <a:ext cx="936104" cy="504056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36AAC1-E819-4BC8-826A-BF61838CDC8D}"/>
              </a:ext>
            </a:extLst>
          </p:cNvPr>
          <p:cNvSpPr txBox="1"/>
          <p:nvPr/>
        </p:nvSpPr>
        <p:spPr>
          <a:xfrm>
            <a:off x="467544" y="3391563"/>
            <a:ext cx="6624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http://saber.ucv.ve/bitstream/10872/5271/1/Urosa%20y%20Ascencio%2C%201993.pdf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s-MX" sz="18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lecha: a la derecha 4">
            <a:hlinkClick r:id="rId3" action="ppaction://hlinksldjump"/>
            <a:extLst>
              <a:ext uri="{FF2B5EF4-FFF2-40B4-BE49-F238E27FC236}">
                <a16:creationId xmlns:a16="http://schemas.microsoft.com/office/drawing/2014/main" id="{16927EF2-C6CC-42A8-9EEC-054BA7B88D53}"/>
              </a:ext>
            </a:extLst>
          </p:cNvPr>
          <p:cNvSpPr/>
          <p:nvPr/>
        </p:nvSpPr>
        <p:spPr>
          <a:xfrm flipH="1">
            <a:off x="7632427" y="3324201"/>
            <a:ext cx="936104" cy="504056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19985B-A9F6-410D-9370-072BC3F7514A}"/>
              </a:ext>
            </a:extLst>
          </p:cNvPr>
          <p:cNvSpPr txBox="1"/>
          <p:nvPr/>
        </p:nvSpPr>
        <p:spPr>
          <a:xfrm>
            <a:off x="568520" y="428380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5"/>
              </a:rPr>
              <a:t>95V-3_01.pdf (aida-itea.org)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Flecha: a la derecha 6">
            <a:hlinkClick r:id="rId3" action="ppaction://hlinksldjump"/>
            <a:extLst>
              <a:ext uri="{FF2B5EF4-FFF2-40B4-BE49-F238E27FC236}">
                <a16:creationId xmlns:a16="http://schemas.microsoft.com/office/drawing/2014/main" id="{F1FED133-BF92-49AC-8F59-B6920309886D}"/>
              </a:ext>
            </a:extLst>
          </p:cNvPr>
          <p:cNvSpPr/>
          <p:nvPr/>
        </p:nvSpPr>
        <p:spPr>
          <a:xfrm flipH="1">
            <a:off x="7630496" y="4149080"/>
            <a:ext cx="936104" cy="5040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56A9550-4FDB-4DDD-BA9D-1190FA74BD48}"/>
              </a:ext>
            </a:extLst>
          </p:cNvPr>
          <p:cNvSpPr txBox="1"/>
          <p:nvPr/>
        </p:nvSpPr>
        <p:spPr>
          <a:xfrm>
            <a:off x="3599892" y="90872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Arial" pitchFamily="34" charset="0"/>
                <a:cs typeface="Arial" pitchFamily="34" charset="0"/>
              </a:rPr>
              <a:t>Enlaces</a:t>
            </a:r>
          </a:p>
        </p:txBody>
      </p:sp>
    </p:spTree>
    <p:extLst>
      <p:ext uri="{BB962C8B-B14F-4D97-AF65-F5344CB8AC3E}">
        <p14:creationId xmlns:p14="http://schemas.microsoft.com/office/powerpoint/2010/main" val="35034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0E93AE3-987E-4DD4-8F1D-C05CF6DB6394}"/>
              </a:ext>
            </a:extLst>
          </p:cNvPr>
          <p:cNvSpPr txBox="1"/>
          <p:nvPr/>
        </p:nvSpPr>
        <p:spPr>
          <a:xfrm>
            <a:off x="683568" y="1700808"/>
            <a:ext cx="792088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Morfológico: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Tasa de crecimiento (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TC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Morfológico: Biomasa de raíz (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BR)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Bioquímico: Concentración de prolina en la raíz (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0">
              <a:defRPr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Fisiológico:  Conductancia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estomática (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44F6A85-B25C-4D77-83D9-A3E59AB5132C}"/>
              </a:ext>
            </a:extLst>
          </p:cNvPr>
          <p:cNvSpPr txBox="1"/>
          <p:nvPr/>
        </p:nvSpPr>
        <p:spPr>
          <a:xfrm>
            <a:off x="683568" y="404664"/>
            <a:ext cx="792088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Atributos Morfológicos, fisiológicos y bioquímicos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2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33312C9-8D7D-4288-88B1-14F258F1478B}"/>
              </a:ext>
            </a:extLst>
          </p:cNvPr>
          <p:cNvSpPr txBox="1"/>
          <p:nvPr/>
        </p:nvSpPr>
        <p:spPr>
          <a:xfrm>
            <a:off x="2339752" y="2276872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Los postulados sugeridos para estas variables ante una condición de déficit de agua serían los siguientes:</a:t>
            </a:r>
          </a:p>
        </p:txBody>
      </p:sp>
    </p:spTree>
    <p:extLst>
      <p:ext uri="{BB962C8B-B14F-4D97-AF65-F5344CB8AC3E}">
        <p14:creationId xmlns:p14="http://schemas.microsoft.com/office/powerpoint/2010/main" val="141764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12F7642-8A93-4E61-8E8E-16A3875E877C}"/>
              </a:ext>
            </a:extLst>
          </p:cNvPr>
          <p:cNvSpPr txBox="1"/>
          <p:nvPr/>
        </p:nvSpPr>
        <p:spPr>
          <a:xfrm>
            <a:off x="-108520" y="188640"/>
            <a:ext cx="9027437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600" dirty="0">
                <a:latin typeface="Arial" pitchFamily="34" charset="0"/>
                <a:cs typeface="Arial" pitchFamily="34" charset="0"/>
              </a:rPr>
              <a:t>Postulados para plantas con atributos de 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resistencia a sequía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. El resaltado en verde, corresponde al arquetipo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59B3336-7B1E-4704-B30D-6D245BEEC1DF}"/>
              </a:ext>
            </a:extLst>
          </p:cNvPr>
          <p:cNvSpPr txBox="1"/>
          <p:nvPr/>
        </p:nvSpPr>
        <p:spPr>
          <a:xfrm>
            <a:off x="285129" y="1424965"/>
            <a:ext cx="37828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TC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 condiciones de estrés hídrico</a:t>
            </a: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 acepta una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ial" pitchFamily="34" charset="0"/>
                <a:cs typeface="Arial" pitchFamily="34" charset="0"/>
              </a:rPr>
              <a:t>reducción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ial" pitchFamily="34" charset="0"/>
                <a:cs typeface="Arial" pitchFamily="34" charset="0"/>
              </a:rPr>
              <a:t>moderada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 esta variable. </a:t>
            </a: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BR: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 sequía favorece un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ial" pitchFamily="34" charset="0"/>
                <a:cs typeface="Arial" pitchFamily="34" charset="0"/>
              </a:rPr>
              <a:t>aumento significativo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 la capacidad de absorción de agua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ED92F0-2C8B-443D-BAEC-D5AF2C1BA67A}"/>
              </a:ext>
            </a:extLst>
          </p:cNvPr>
          <p:cNvSpPr txBox="1"/>
          <p:nvPr/>
        </p:nvSpPr>
        <p:spPr>
          <a:xfrm>
            <a:off x="4658301" y="1280949"/>
            <a:ext cx="401815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Ante el déficit hídrico, se induce un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incremento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notable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,de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este aminoácido relacionado con ajuste osmótico.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gs</a:t>
            </a:r>
            <a:endParaRPr lang="es-E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Una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disminución parcial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refiere a un balance entre el control de temperatura y la fijación de CO</a:t>
            </a:r>
            <a:r>
              <a:rPr kumimoji="0" lang="es-ES" sz="2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17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D31300D-0555-4665-B1EF-1F0C2AB5E961}"/>
              </a:ext>
            </a:extLst>
          </p:cNvPr>
          <p:cNvSpPr txBox="1"/>
          <p:nvPr/>
        </p:nvSpPr>
        <p:spPr>
          <a:xfrm>
            <a:off x="1979712" y="2132856"/>
            <a:ext cx="51845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Una </a:t>
            </a: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las maneras de representación gráfica de un</a:t>
            </a:r>
            <a:r>
              <a:rPr kumimoji="0" lang="es-E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arquetipo es mediante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una gráfica poligonal, en este caso,</a:t>
            </a:r>
            <a:r>
              <a:rPr kumimoji="0" lang="es-E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cuatro ejes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47A3B2F-9324-4A70-BD52-64B4780F3E00}"/>
              </a:ext>
            </a:extLst>
          </p:cNvPr>
          <p:cNvSpPr txBox="1"/>
          <p:nvPr/>
        </p:nvSpPr>
        <p:spPr>
          <a:xfrm>
            <a:off x="329362" y="404664"/>
            <a:ext cx="848527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Representación gráfica de un arquetipo de una planta resistente a sequía</a:t>
            </a:r>
          </a:p>
        </p:txBody>
      </p:sp>
    </p:spTree>
    <p:extLst>
      <p:ext uri="{BB962C8B-B14F-4D97-AF65-F5344CB8AC3E}">
        <p14:creationId xmlns:p14="http://schemas.microsoft.com/office/powerpoint/2010/main" val="2476631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95D2FA3-F1B6-4E9C-8242-0601D9000299}"/>
              </a:ext>
            </a:extLst>
          </p:cNvPr>
          <p:cNvSpPr txBox="1"/>
          <p:nvPr/>
        </p:nvSpPr>
        <p:spPr>
          <a:xfrm>
            <a:off x="364965" y="2965008"/>
            <a:ext cx="43413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Para el caso de este ejemplo: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TC</a:t>
            </a: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reducción moderada (2)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BR: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mayor (3)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</a:t>
            </a: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mayor (3)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gs</a:t>
            </a: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disminución parcial (2)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6FA63C5-F721-447B-A2EF-16A60AC5DC62}"/>
              </a:ext>
            </a:extLst>
          </p:cNvPr>
          <p:cNvSpPr txBox="1"/>
          <p:nvPr/>
        </p:nvSpPr>
        <p:spPr>
          <a:xfrm>
            <a:off x="398123" y="1117375"/>
            <a:ext cx="48543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Incluir los caracteres elegidos en  la gráfica poligonal teniendo en cuenta su magnitud relativa: </a:t>
            </a:r>
          </a:p>
          <a:p>
            <a:r>
              <a:rPr lang="es-ES" sz="2400" dirty="0">
                <a:latin typeface="Arial" pitchFamily="34" charset="0"/>
                <a:cs typeface="Arial" pitchFamily="34" charset="0"/>
              </a:rPr>
              <a:t>1, menor; 2, moderada; 3. mayor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F5DB749F-29AF-4C48-8650-6F8AC3D3AF20}"/>
              </a:ext>
            </a:extLst>
          </p:cNvPr>
          <p:cNvGrpSpPr/>
          <p:nvPr/>
        </p:nvGrpSpPr>
        <p:grpSpPr>
          <a:xfrm>
            <a:off x="4734892" y="2924949"/>
            <a:ext cx="4013572" cy="3528387"/>
            <a:chOff x="4598698" y="2462505"/>
            <a:chExt cx="4013572" cy="3528387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0D0A7E77-6118-469A-A16F-1C416848B5C0}"/>
                </a:ext>
              </a:extLst>
            </p:cNvPr>
            <p:cNvGrpSpPr/>
            <p:nvPr/>
          </p:nvGrpSpPr>
          <p:grpSpPr>
            <a:xfrm>
              <a:off x="4598698" y="2462505"/>
              <a:ext cx="4013572" cy="3528387"/>
              <a:chOff x="4598698" y="1608773"/>
              <a:chExt cx="4013572" cy="3528387"/>
            </a:xfrm>
          </p:grpSpPr>
          <p:sp>
            <p:nvSpPr>
              <p:cNvPr id="6" name="Line 2">
                <a:extLst>
                  <a:ext uri="{FF2B5EF4-FFF2-40B4-BE49-F238E27FC236}">
                    <a16:creationId xmlns:a16="http://schemas.microsoft.com/office/drawing/2014/main" id="{8C2E0469-1BB7-483A-B875-649D8812A1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99910" y="1608773"/>
                <a:ext cx="697" cy="352838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" name="Line 3">
                <a:extLst>
                  <a:ext uri="{FF2B5EF4-FFF2-40B4-BE49-F238E27FC236}">
                    <a16:creationId xmlns:a16="http://schemas.microsoft.com/office/drawing/2014/main" id="{35AC00EF-4D90-4491-BCF4-89806F5111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8698" y="3377867"/>
                <a:ext cx="401357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" name="Line 6">
                <a:extLst>
                  <a:ext uri="{FF2B5EF4-FFF2-40B4-BE49-F238E27FC236}">
                    <a16:creationId xmlns:a16="http://schemas.microsoft.com/office/drawing/2014/main" id="{D2440636-F068-4807-B383-1B0569F577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7687" y="2863311"/>
                <a:ext cx="16723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" name="Line 7">
                <a:extLst>
                  <a:ext uri="{FF2B5EF4-FFF2-40B4-BE49-F238E27FC236}">
                    <a16:creationId xmlns:a16="http://schemas.microsoft.com/office/drawing/2014/main" id="{408A1BA4-36DC-4F8B-8CF8-3929C34B4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7687" y="3804214"/>
                <a:ext cx="16723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" name="Line 8">
                <a:extLst>
                  <a:ext uri="{FF2B5EF4-FFF2-40B4-BE49-F238E27FC236}">
                    <a16:creationId xmlns:a16="http://schemas.microsoft.com/office/drawing/2014/main" id="{ED0ABFF8-5A24-481C-BCD8-2D50B529F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5145" y="4291001"/>
                <a:ext cx="16723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" name="Line 9">
                <a:extLst>
                  <a:ext uri="{FF2B5EF4-FFF2-40B4-BE49-F238E27FC236}">
                    <a16:creationId xmlns:a16="http://schemas.microsoft.com/office/drawing/2014/main" id="{AD322EB9-7D6C-469A-AE50-B282AD70B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24655" y="4745117"/>
                <a:ext cx="16723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" name="Line 10">
                <a:extLst>
                  <a:ext uri="{FF2B5EF4-FFF2-40B4-BE49-F238E27FC236}">
                    <a16:creationId xmlns:a16="http://schemas.microsoft.com/office/drawing/2014/main" id="{C57CB793-9CAC-489A-B60F-72CCCF01D2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7687" y="1843999"/>
                <a:ext cx="16723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" name="Line 11">
                <a:extLst>
                  <a:ext uri="{FF2B5EF4-FFF2-40B4-BE49-F238E27FC236}">
                    <a16:creationId xmlns:a16="http://schemas.microsoft.com/office/drawing/2014/main" id="{80BA816A-766E-47D3-878B-89F37E6EC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5145" y="2343037"/>
                <a:ext cx="167232" cy="81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" name="Line 12">
                <a:extLst>
                  <a:ext uri="{FF2B5EF4-FFF2-40B4-BE49-F238E27FC236}">
                    <a16:creationId xmlns:a16="http://schemas.microsoft.com/office/drawing/2014/main" id="{C3CC2A7A-B80C-4529-9F3F-D2AE90A05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03787" y="3276589"/>
                <a:ext cx="697" cy="19602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" name="Line 13">
                <a:extLst>
                  <a:ext uri="{FF2B5EF4-FFF2-40B4-BE49-F238E27FC236}">
                    <a16:creationId xmlns:a16="http://schemas.microsoft.com/office/drawing/2014/main" id="{1DBCE876-2CF0-4603-A249-9CE40A644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288" y="3286390"/>
                <a:ext cx="697" cy="19602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" name="Line 14">
                <a:extLst>
                  <a:ext uri="{FF2B5EF4-FFF2-40B4-BE49-F238E27FC236}">
                    <a16:creationId xmlns:a16="http://schemas.microsoft.com/office/drawing/2014/main" id="{2131E219-2BF3-4CEE-B5FF-369499FA8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5468" y="3278223"/>
                <a:ext cx="697" cy="19602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" name="Line 15">
                <a:extLst>
                  <a:ext uri="{FF2B5EF4-FFF2-40B4-BE49-F238E27FC236}">
                    <a16:creationId xmlns:a16="http://schemas.microsoft.com/office/drawing/2014/main" id="{00893C79-BEAB-4F7A-BC0E-2AEC166E47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10234" y="3286390"/>
                <a:ext cx="697" cy="19602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" name="Line 16">
                <a:extLst>
                  <a:ext uri="{FF2B5EF4-FFF2-40B4-BE49-F238E27FC236}">
                    <a16:creationId xmlns:a16="http://schemas.microsoft.com/office/drawing/2014/main" id="{2F921979-2946-4371-AAA8-86AF8996DA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33841" y="3294558"/>
                <a:ext cx="697" cy="19602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" name="Line 17">
                <a:extLst>
                  <a:ext uri="{FF2B5EF4-FFF2-40B4-BE49-F238E27FC236}">
                    <a16:creationId xmlns:a16="http://schemas.microsoft.com/office/drawing/2014/main" id="{9EC63770-DA21-4558-8B73-78D33AA8B7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5537" y="3294558"/>
                <a:ext cx="697" cy="19602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34" name="CuadroTexto 33">
              <a:extLst>
                <a:ext uri="{FF2B5EF4-FFF2-40B4-BE49-F238E27FC236}">
                  <a16:creationId xmlns:a16="http://schemas.microsoft.com/office/drawing/2014/main" id="{911A124D-85E6-4FA3-87D5-D28A51C389FA}"/>
                </a:ext>
              </a:extLst>
            </p:cNvPr>
            <p:cNvSpPr txBox="1"/>
            <p:nvPr/>
          </p:nvSpPr>
          <p:spPr>
            <a:xfrm>
              <a:off x="5926084" y="3755051"/>
              <a:ext cx="252000" cy="43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35" name="CuadroTexto 34">
              <a:extLst>
                <a:ext uri="{FF2B5EF4-FFF2-40B4-BE49-F238E27FC236}">
                  <a16:creationId xmlns:a16="http://schemas.microsoft.com/office/drawing/2014/main" id="{12F662B6-478C-49CA-9D45-0FECA1578805}"/>
                </a:ext>
              </a:extLst>
            </p:cNvPr>
            <p:cNvSpPr txBox="1"/>
            <p:nvPr/>
          </p:nvSpPr>
          <p:spPr>
            <a:xfrm>
              <a:off x="5482205" y="3749059"/>
              <a:ext cx="28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F5DD4B18-64A5-42CF-BF9D-7BBAF299B9EB}"/>
                </a:ext>
              </a:extLst>
            </p:cNvPr>
            <p:cNvSpPr txBox="1"/>
            <p:nvPr/>
          </p:nvSpPr>
          <p:spPr>
            <a:xfrm>
              <a:off x="4961844" y="3749059"/>
              <a:ext cx="28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354BD02-7954-4414-BF97-D98F2207BC35}"/>
              </a:ext>
            </a:extLst>
          </p:cNvPr>
          <p:cNvSpPr txBox="1"/>
          <p:nvPr/>
        </p:nvSpPr>
        <p:spPr>
          <a:xfrm>
            <a:off x="604821" y="98880"/>
            <a:ext cx="848527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Representación gráfica de un arquetipo de una planta resistente a sequía</a:t>
            </a:r>
          </a:p>
        </p:txBody>
      </p:sp>
    </p:spTree>
    <p:extLst>
      <p:ext uri="{BB962C8B-B14F-4D97-AF65-F5344CB8AC3E}">
        <p14:creationId xmlns:p14="http://schemas.microsoft.com/office/powerpoint/2010/main" val="171955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A64EA6AC-8498-44B2-AC7C-4A7FA23C41D2}"/>
              </a:ext>
            </a:extLst>
          </p:cNvPr>
          <p:cNvGrpSpPr/>
          <p:nvPr/>
        </p:nvGrpSpPr>
        <p:grpSpPr>
          <a:xfrm>
            <a:off x="713489" y="1082353"/>
            <a:ext cx="8033581" cy="5616625"/>
            <a:chOff x="713489" y="836712"/>
            <a:chExt cx="8033581" cy="5616625"/>
          </a:xfrm>
        </p:grpSpPr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EF16BB94-E192-449A-B0E4-03F10CFDF6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9121" y="836712"/>
              <a:ext cx="1395" cy="56166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7" name="Line 3">
              <a:extLst>
                <a:ext uri="{FF2B5EF4-FFF2-40B4-BE49-F238E27FC236}">
                  <a16:creationId xmlns:a16="http://schemas.microsoft.com/office/drawing/2014/main" id="{4099B9D2-019B-40EC-9D0E-E3E43D45EF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3489" y="3652825"/>
              <a:ext cx="8033581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432A4581-1841-44F4-8E41-112F787B6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544" y="2833734"/>
              <a:ext cx="334733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96F40F67-FE62-4A6B-9152-0CDCE7201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544" y="4331501"/>
              <a:ext cx="334733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F1141BCE-34D0-45A4-BA01-E5B06E7499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9439" y="5106387"/>
              <a:ext cx="334733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821DF109-C21C-4600-906D-83E81A1AC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8492" y="5829268"/>
              <a:ext cx="334733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67557568-E5F0-45A7-ABB5-33AE49DBB8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544" y="1211154"/>
              <a:ext cx="334733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E3A15456-32CC-4A22-B0BE-DB589DDA1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9439" y="2005542"/>
              <a:ext cx="334733" cy="13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3B401086-CE7E-40FD-9609-5B390EB0C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6081" y="3491607"/>
              <a:ext cx="1395" cy="31203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C0478455-0BA3-49C2-B18B-621EC0F597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00584" y="3507209"/>
              <a:ext cx="1395" cy="31203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12D4D008-E01C-4933-B8B0-0DE8D5B104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11755" y="3494208"/>
              <a:ext cx="1395" cy="31203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A4996056-CDCE-46B6-AA9C-E69980444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42032" y="3507209"/>
              <a:ext cx="1395" cy="31203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4219E74D-E657-4E42-945A-40DC5D6C6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633" y="3520211"/>
              <a:ext cx="1395" cy="31203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Line 17">
              <a:extLst>
                <a:ext uri="{FF2B5EF4-FFF2-40B4-BE49-F238E27FC236}">
                  <a16:creationId xmlns:a16="http://schemas.microsoft.com/office/drawing/2014/main" id="{18057380-9A18-4672-88F6-8156881755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8830" y="3520211"/>
              <a:ext cx="1395" cy="31203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7FEF46F5-EA74-447C-8300-53D878B0471E}"/>
              </a:ext>
            </a:extLst>
          </p:cNvPr>
          <p:cNvSpPr txBox="1"/>
          <p:nvPr/>
        </p:nvSpPr>
        <p:spPr>
          <a:xfrm>
            <a:off x="524960" y="3419969"/>
            <a:ext cx="63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TC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AC1B5EE-F065-49F0-B1D5-8CD459FAEE92}"/>
              </a:ext>
            </a:extLst>
          </p:cNvPr>
          <p:cNvSpPr txBox="1"/>
          <p:nvPr/>
        </p:nvSpPr>
        <p:spPr>
          <a:xfrm>
            <a:off x="4488477" y="1120453"/>
            <a:ext cx="400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latin typeface="Arial" pitchFamily="34" charset="0"/>
                <a:cs typeface="Arial" pitchFamily="34" charset="0"/>
              </a:rPr>
              <a:t>*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E4B5C17-9E31-4FA9-8FE9-FEE77E1FF307}"/>
              </a:ext>
            </a:extLst>
          </p:cNvPr>
          <p:cNvSpPr txBox="1"/>
          <p:nvPr/>
        </p:nvSpPr>
        <p:spPr>
          <a:xfrm>
            <a:off x="4705064" y="723914"/>
            <a:ext cx="744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BR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3A56DC3D-9BC8-4DA6-9280-AC74D2AD7320}"/>
              </a:ext>
            </a:extLst>
          </p:cNvPr>
          <p:cNvSpPr txBox="1"/>
          <p:nvPr/>
        </p:nvSpPr>
        <p:spPr>
          <a:xfrm>
            <a:off x="8067854" y="3333476"/>
            <a:ext cx="863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Pro]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07AF429-F143-4800-B80F-F1E9D0EC4AFC}"/>
              </a:ext>
            </a:extLst>
          </p:cNvPr>
          <p:cNvSpPr txBox="1"/>
          <p:nvPr/>
        </p:nvSpPr>
        <p:spPr>
          <a:xfrm>
            <a:off x="7308304" y="3565278"/>
            <a:ext cx="400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latin typeface="Arial" pitchFamily="34" charset="0"/>
                <a:cs typeface="Arial" pitchFamily="34" charset="0"/>
              </a:rPr>
              <a:t>*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F749B85-2D6D-4E39-B0BF-040F84A8F2FA}"/>
              </a:ext>
            </a:extLst>
          </p:cNvPr>
          <p:cNvSpPr txBox="1"/>
          <p:nvPr/>
        </p:nvSpPr>
        <p:spPr>
          <a:xfrm>
            <a:off x="2540040" y="3566946"/>
            <a:ext cx="400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latin typeface="Arial" pitchFamily="34" charset="0"/>
                <a:cs typeface="Arial" pitchFamily="34" charset="0"/>
              </a:rPr>
              <a:t>*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0ED99B89-1C88-4B26-9EAD-53B4065A6BD7}"/>
              </a:ext>
            </a:extLst>
          </p:cNvPr>
          <p:cNvSpPr txBox="1"/>
          <p:nvPr/>
        </p:nvSpPr>
        <p:spPr>
          <a:xfrm>
            <a:off x="4941089" y="6309320"/>
            <a:ext cx="63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gs</a:t>
            </a:r>
            <a:endParaRPr lang="es-E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6E331E0-6F8C-43BB-BDA0-DF55C5ADBDA7}"/>
              </a:ext>
            </a:extLst>
          </p:cNvPr>
          <p:cNvSpPr txBox="1"/>
          <p:nvPr/>
        </p:nvSpPr>
        <p:spPr>
          <a:xfrm>
            <a:off x="4475638" y="4993038"/>
            <a:ext cx="400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latin typeface="Arial" pitchFamily="34" charset="0"/>
                <a:cs typeface="Arial" pitchFamily="34" charset="0"/>
              </a:rPr>
              <a:t>*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7C509390-9252-4E1D-A04A-B09A7374924B}"/>
              </a:ext>
            </a:extLst>
          </p:cNvPr>
          <p:cNvCxnSpPr/>
          <p:nvPr/>
        </p:nvCxnSpPr>
        <p:spPr>
          <a:xfrm flipH="1">
            <a:off x="2788830" y="1456795"/>
            <a:ext cx="1916234" cy="2338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5AF7C34D-534F-41A7-8964-B7A5A5E68374}"/>
              </a:ext>
            </a:extLst>
          </p:cNvPr>
          <p:cNvCxnSpPr/>
          <p:nvPr/>
        </p:nvCxnSpPr>
        <p:spPr>
          <a:xfrm>
            <a:off x="2743265" y="3898466"/>
            <a:ext cx="1975186" cy="1453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B3805E10-BB81-49F8-80BB-3594175C6768}"/>
              </a:ext>
            </a:extLst>
          </p:cNvPr>
          <p:cNvCxnSpPr/>
          <p:nvPr/>
        </p:nvCxnSpPr>
        <p:spPr>
          <a:xfrm>
            <a:off x="4719121" y="1456795"/>
            <a:ext cx="2822911" cy="2424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19E73621-1D48-4D5F-9B2C-73C0ACEF47AD}"/>
              </a:ext>
            </a:extLst>
          </p:cNvPr>
          <p:cNvCxnSpPr/>
          <p:nvPr/>
        </p:nvCxnSpPr>
        <p:spPr>
          <a:xfrm flipV="1">
            <a:off x="4705064" y="3881634"/>
            <a:ext cx="2836968" cy="14703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989FE20-4267-42D7-9DF3-619FF7BD5E91}"/>
              </a:ext>
            </a:extLst>
          </p:cNvPr>
          <p:cNvSpPr txBox="1"/>
          <p:nvPr/>
        </p:nvSpPr>
        <p:spPr>
          <a:xfrm>
            <a:off x="183701" y="98880"/>
            <a:ext cx="8906396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>
                <a:latin typeface="Arial" pitchFamily="34" charset="0"/>
                <a:cs typeface="Arial" pitchFamily="34" charset="0"/>
              </a:rPr>
              <a:t>Representación gráfica de un arquetipo de una planta resistente a sequía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09E47BE-47FD-47F7-9200-809764EF173D}"/>
              </a:ext>
            </a:extLst>
          </p:cNvPr>
          <p:cNvSpPr txBox="1"/>
          <p:nvPr/>
        </p:nvSpPr>
        <p:spPr>
          <a:xfrm>
            <a:off x="4886716" y="1240747"/>
            <a:ext cx="744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(3)</a:t>
            </a:r>
            <a:endParaRPr lang="es-ES" sz="2400" dirty="0">
              <a:solidFill>
                <a:srgbClr val="0000FF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6159D21-47DC-4AF4-AF6A-956E104D2099}"/>
              </a:ext>
            </a:extLst>
          </p:cNvPr>
          <p:cNvSpPr txBox="1"/>
          <p:nvPr/>
        </p:nvSpPr>
        <p:spPr>
          <a:xfrm>
            <a:off x="7308304" y="4119463"/>
            <a:ext cx="744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(3)</a:t>
            </a:r>
            <a:endParaRPr lang="es-ES" sz="2400" dirty="0">
              <a:solidFill>
                <a:srgbClr val="0000FF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D11C3BD-6604-4BEF-BABE-2AB1515ED626}"/>
              </a:ext>
            </a:extLst>
          </p:cNvPr>
          <p:cNvSpPr txBox="1"/>
          <p:nvPr/>
        </p:nvSpPr>
        <p:spPr>
          <a:xfrm>
            <a:off x="4907230" y="5127575"/>
            <a:ext cx="744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(2)</a:t>
            </a:r>
            <a:endParaRPr lang="es-ES" sz="2400" dirty="0">
              <a:solidFill>
                <a:srgbClr val="0000FF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CBABE2BA-10A5-4CFE-96FE-06F38B6B1939}"/>
              </a:ext>
            </a:extLst>
          </p:cNvPr>
          <p:cNvSpPr txBox="1"/>
          <p:nvPr/>
        </p:nvSpPr>
        <p:spPr>
          <a:xfrm>
            <a:off x="2471189" y="4090201"/>
            <a:ext cx="744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(2)</a:t>
            </a:r>
            <a:endParaRPr lang="es-E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8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0072930-8DC5-4032-9E95-850C178D0F3A}"/>
              </a:ext>
            </a:extLst>
          </p:cNvPr>
          <p:cNvSpPr txBox="1"/>
          <p:nvPr/>
        </p:nvSpPr>
        <p:spPr>
          <a:xfrm>
            <a:off x="647564" y="11663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Se han publicado artículos donde el objetivo es estudiar propuestas de arquetipos de diversas especies.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922BF24-ED01-4487-A55C-5B2F17EF98DC}"/>
              </a:ext>
            </a:extLst>
          </p:cNvPr>
          <p:cNvSpPr txBox="1"/>
          <p:nvPr/>
        </p:nvSpPr>
        <p:spPr>
          <a:xfrm>
            <a:off x="454652" y="1129968"/>
            <a:ext cx="8865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Rev. 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Fitotec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Mex Vol. 32(4):299-294, 2009</a:t>
            </a:r>
          </a:p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Características deseables de plantas de pepino crecidas en invernadero e hidroponía en altas densidades de población. Joaquín 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Ortíz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Cereceres, Felipe 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Sanches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del Castillo, Ma. del Carmen Mendoza Castillo, Araceli Torres García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55FA06C-B691-4DDC-ACB9-87D8F870DAF7}"/>
              </a:ext>
            </a:extLst>
          </p:cNvPr>
          <p:cNvSpPr txBox="1"/>
          <p:nvPr/>
        </p:nvSpPr>
        <p:spPr>
          <a:xfrm>
            <a:off x="323528" y="3212976"/>
            <a:ext cx="8820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Agronomía Tropical 43(3-4): 145-172, 1993.</a:t>
            </a:r>
          </a:p>
          <a:p>
            <a:r>
              <a:rPr lang="es-ES" sz="2400" dirty="0">
                <a:latin typeface="Arial" pitchFamily="34" charset="0"/>
                <a:cs typeface="Arial" pitchFamily="34" charset="0"/>
              </a:rPr>
              <a:t>Arquitectura y caracterización fisiológica de la cobertura de plantas de soja (</a:t>
            </a:r>
            <a:r>
              <a:rPr lang="es-ES" sz="2400" i="1" dirty="0" err="1">
                <a:latin typeface="Arial" pitchFamily="34" charset="0"/>
                <a:cs typeface="Arial" pitchFamily="34" charset="0"/>
              </a:rPr>
              <a:t>Glycine</a:t>
            </a:r>
            <a:r>
              <a:rPr lang="es-E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i="1" dirty="0" err="1">
                <a:latin typeface="Arial" pitchFamily="34" charset="0"/>
                <a:cs typeface="Arial" pitchFamily="34" charset="0"/>
              </a:rPr>
              <a:t>max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L. </a:t>
            </a:r>
            <a:r>
              <a:rPr lang="es-ES" sz="2400" dirty="0" err="1">
                <a:latin typeface="Arial" pitchFamily="34" charset="0"/>
                <a:cs typeface="Arial" pitchFamily="34" charset="0"/>
              </a:rPr>
              <a:t>Merr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Júpiter en condiciones de campo. R. </a:t>
            </a:r>
            <a:r>
              <a:rPr lang="es-ES" sz="2400" dirty="0" err="1">
                <a:latin typeface="Arial" pitchFamily="34" charset="0"/>
                <a:cs typeface="Arial" pitchFamily="34" charset="0"/>
              </a:rPr>
              <a:t>Urosa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, J. Ascencio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76111D-A54D-4ABE-8C68-3416A98E3E83}"/>
              </a:ext>
            </a:extLst>
          </p:cNvPr>
          <p:cNvSpPr txBox="1"/>
          <p:nvPr/>
        </p:nvSpPr>
        <p:spPr>
          <a:xfrm>
            <a:off x="323528" y="5073890"/>
            <a:ext cx="8820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ITEA. Producción Vegetal, 95(3):209-217, 1999</a:t>
            </a:r>
          </a:p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 concepto del 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ideotipo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en la mejora de patrones para el almendro. Antonio J. Felipe, Rafael Socias i Company, Joaquín Gómez Aparisi</a:t>
            </a:r>
          </a:p>
        </p:txBody>
      </p:sp>
      <p:sp>
        <p:nvSpPr>
          <p:cNvPr id="5" name="Flecha: a la derecha 4">
            <a:hlinkClick r:id="rId3" action="ppaction://hlinksldjump"/>
            <a:extLst>
              <a:ext uri="{FF2B5EF4-FFF2-40B4-BE49-F238E27FC236}">
                <a16:creationId xmlns:a16="http://schemas.microsoft.com/office/drawing/2014/main" id="{4DFB0958-DC27-41A6-9413-C0E472AF9268}"/>
              </a:ext>
            </a:extLst>
          </p:cNvPr>
          <p:cNvSpPr/>
          <p:nvPr/>
        </p:nvSpPr>
        <p:spPr>
          <a:xfrm>
            <a:off x="7380312" y="2636912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: a la derecha 8">
            <a:hlinkClick r:id="rId3" action="ppaction://hlinksldjump"/>
            <a:extLst>
              <a:ext uri="{FF2B5EF4-FFF2-40B4-BE49-F238E27FC236}">
                <a16:creationId xmlns:a16="http://schemas.microsoft.com/office/drawing/2014/main" id="{EAAD7489-A7AA-4312-8766-055E5647D2EF}"/>
              </a:ext>
            </a:extLst>
          </p:cNvPr>
          <p:cNvSpPr/>
          <p:nvPr/>
        </p:nvSpPr>
        <p:spPr>
          <a:xfrm>
            <a:off x="7532712" y="4365104"/>
            <a:ext cx="936104" cy="43204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: a la derecha 9">
            <a:hlinkClick r:id="rId3" action="ppaction://hlinksldjump"/>
            <a:extLst>
              <a:ext uri="{FF2B5EF4-FFF2-40B4-BE49-F238E27FC236}">
                <a16:creationId xmlns:a16="http://schemas.microsoft.com/office/drawing/2014/main" id="{0868DB29-2534-4E99-8C72-253ADB42590C}"/>
              </a:ext>
            </a:extLst>
          </p:cNvPr>
          <p:cNvSpPr/>
          <p:nvPr/>
        </p:nvSpPr>
        <p:spPr>
          <a:xfrm>
            <a:off x="7478851" y="6254080"/>
            <a:ext cx="936104" cy="43204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14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  <p:bldP spid="5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18435C181974593623DE8470FB07E" ma:contentTypeVersion="4" ma:contentTypeDescription="Create a new document." ma:contentTypeScope="" ma:versionID="b32be7000d96d69fa487706198f43837">
  <xsd:schema xmlns:xsd="http://www.w3.org/2001/XMLSchema" xmlns:xs="http://www.w3.org/2001/XMLSchema" xmlns:p="http://schemas.microsoft.com/office/2006/metadata/properties" xmlns:ns3="01e05be5-688b-4920-b546-c3549dc6fc71" targetNamespace="http://schemas.microsoft.com/office/2006/metadata/properties" ma:root="true" ma:fieldsID="cf7f008bed9b2d966c5b26122940c566" ns3:_="">
    <xsd:import namespace="01e05be5-688b-4920-b546-c3549dc6fc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e05be5-688b-4920-b546-c3549dc6fc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CD4165-D788-4F0C-82F3-F0FB0F8E40EA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01e05be5-688b-4920-b546-c3549dc6fc71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3256B7F-53A9-4439-BD7D-5D4FBB674E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e05be5-688b-4920-b546-c3549dc6fc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F132A2-E275-4CF8-96F2-F03202C14B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4745</TotalTime>
  <Words>1128</Words>
  <Application>Microsoft Office PowerPoint</Application>
  <PresentationFormat>Presentación en pantalla (4:3)</PresentationFormat>
  <Paragraphs>161</Paragraphs>
  <Slides>25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</dc:creator>
  <cp:lastModifiedBy>ixbe</cp:lastModifiedBy>
  <cp:revision>177</cp:revision>
  <dcterms:created xsi:type="dcterms:W3CDTF">2015-01-04T12:45:18Z</dcterms:created>
  <dcterms:modified xsi:type="dcterms:W3CDTF">2023-05-25T21:39:08Z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0x01010007F18435C181974593623DE8470FB07E</vt:lpwstr>
  </property>
</Properties>
</file>